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312" r:id="rId3"/>
    <p:sldId id="274" r:id="rId4"/>
    <p:sldId id="301" r:id="rId5"/>
    <p:sldId id="313" r:id="rId6"/>
    <p:sldId id="302" r:id="rId7"/>
    <p:sldId id="332" r:id="rId8"/>
    <p:sldId id="314" r:id="rId9"/>
    <p:sldId id="304" r:id="rId10"/>
    <p:sldId id="305" r:id="rId11"/>
    <p:sldId id="315" r:id="rId12"/>
    <p:sldId id="316" r:id="rId13"/>
    <p:sldId id="317" r:id="rId14"/>
    <p:sldId id="318" r:id="rId15"/>
    <p:sldId id="333" r:id="rId16"/>
    <p:sldId id="335" r:id="rId17"/>
    <p:sldId id="320" r:id="rId18"/>
    <p:sldId id="334" r:id="rId19"/>
    <p:sldId id="308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1" r:id="rId28"/>
    <p:sldId id="330" r:id="rId29"/>
    <p:sldId id="289" r:id="rId30"/>
    <p:sldId id="311" r:id="rId31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EBB"/>
    <a:srgbClr val="FF33CC"/>
    <a:srgbClr val="E1FFEB"/>
    <a:srgbClr val="4110F4"/>
    <a:srgbClr val="00FF99"/>
    <a:srgbClr val="FFFF00"/>
    <a:srgbClr val="42FEDF"/>
    <a:srgbClr val="C60A2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79559" autoAdjust="0"/>
  </p:normalViewPr>
  <p:slideViewPr>
    <p:cSldViewPr>
      <p:cViewPr varScale="1">
        <p:scale>
          <a:sx n="115" d="100"/>
          <a:sy n="115" d="100"/>
        </p:scale>
        <p:origin x="144" y="108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городского и сельского населения на </a:t>
            </a:r>
            <a:r>
              <a:rPr lang="ru-RU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01.01.2024, 2613 </a:t>
            </a:r>
            <a:r>
              <a:rPr lang="ru-RU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c:rich>
      </c:tx>
      <c:layout>
        <c:manualLayout>
          <c:xMode val="edge"/>
          <c:yMode val="edge"/>
          <c:x val="0.16164897276371001"/>
          <c:y val="2.2714263632543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95922841776145"/>
          <c:y val="0.47923465797864062"/>
          <c:w val="0.80804084867503267"/>
          <c:h val="0.43630183529827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Вознесенское городское поселение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83-4975-BB02-4BE615A3462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D83-4975-BB02-4BE615A34624}"/>
              </c:ext>
            </c:extLst>
          </c:dPt>
          <c:dLbls>
            <c:dLbl>
              <c:idx val="0"/>
              <c:layout>
                <c:manualLayout>
                  <c:x val="0.26046810684000604"/>
                  <c:y val="-4.8244320543574429E-2"/>
                </c:manualLayout>
              </c:layout>
              <c:tx>
                <c:rich>
                  <a:bodyPr/>
                  <a:lstStyle/>
                  <a:p>
                    <a:fld id="{72339EE5-A565-4989-8956-F0B557E54AA4}" type="VALUE">
                      <a:rPr lang="en-US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fld id="{3B8B2264-BB08-4DDC-B7D7-C86325A81740}" type="PERCENTAGE">
                      <a:rPr lang="en-US" b="1" baseline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48887657186662"/>
                      <c:h val="0.18160931284556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83-4975-BB02-4BE615A34624}"/>
                </c:ext>
              </c:extLst>
            </c:dLbl>
            <c:dLbl>
              <c:idx val="1"/>
              <c:layout>
                <c:manualLayout>
                  <c:x val="0.1194953791882848"/>
                  <c:y val="-9.9380444046062638E-2"/>
                </c:manualLayout>
              </c:layout>
              <c:tx>
                <c:rich>
                  <a:bodyPr/>
                  <a:lstStyle/>
                  <a:p>
                    <a:fld id="{A4BCA122-88F5-41E2-ACB8-43D11893D567}" type="VALUE">
                      <a:rPr lang="en-US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en-US" b="1" baseline="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AF295E88-96D9-46FC-88B8-6EBB5CEE3E2D}" type="PERCENTAGE">
                      <a:rPr lang="en-US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b="1" baseline="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1652513416341"/>
                      <c:h val="0.15211770634255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83-4975-BB02-4BE615A34624}"/>
                </c:ext>
              </c:extLst>
            </c:dLbl>
            <c:spPr>
              <a:solidFill>
                <a:srgbClr val="7556A4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2167</c:v>
                </c:pt>
                <c:pt idx="1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3-4975-BB02-4BE615A346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4430311702083315E-2"/>
          <c:y val="0.29018092055611416"/>
          <c:w val="0.39542508327304909"/>
          <c:h val="0.26204987564759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Численность населения </a:t>
            </a:r>
            <a:r>
              <a:rPr lang="ru-RU" dirty="0" smtClean="0">
                <a:solidFill>
                  <a:schemeClr val="bg1"/>
                </a:solidFill>
              </a:rPr>
              <a:t>         (НА</a:t>
            </a:r>
            <a:r>
              <a:rPr lang="ru-RU" baseline="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января года)</a:t>
            </a:r>
          </a:p>
        </c:rich>
      </c:tx>
      <c:layout>
        <c:manualLayout>
          <c:xMode val="edge"/>
          <c:yMode val="edge"/>
          <c:x val="9.9022806667229332E-2"/>
          <c:y val="1.5050992644568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03176135650162E-2"/>
          <c:y val="0.13072498182325987"/>
          <c:w val="0.72759895305007527"/>
          <c:h val="0.64277594819772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поселение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(отчет) 2613</c:v>
                </c:pt>
                <c:pt idx="1">
                  <c:v>2024 год (оценка) 2564</c:v>
                </c:pt>
                <c:pt idx="2">
                  <c:v>2025 год (прогноз) 2531</c:v>
                </c:pt>
                <c:pt idx="3">
                  <c:v>2026 год (прогноз) 2500</c:v>
                </c:pt>
                <c:pt idx="4">
                  <c:v>2027 год (прогноз) 2466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2167</c:v>
                </c:pt>
                <c:pt idx="1">
                  <c:v>2121</c:v>
                </c:pt>
                <c:pt idx="2">
                  <c:v>2089</c:v>
                </c:pt>
                <c:pt idx="3">
                  <c:v>2062</c:v>
                </c:pt>
                <c:pt idx="4">
                  <c:v>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1-4CC9-B370-54C5863BA1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поселение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(отчет) 2613</c:v>
                </c:pt>
                <c:pt idx="1">
                  <c:v>2024 год (оценка) 2564</c:v>
                </c:pt>
                <c:pt idx="2">
                  <c:v>2025 год (прогноз) 2531</c:v>
                </c:pt>
                <c:pt idx="3">
                  <c:v>2026 год (прогноз) 2500</c:v>
                </c:pt>
                <c:pt idx="4">
                  <c:v>2027 год (прогноз) 2466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446</c:v>
                </c:pt>
                <c:pt idx="1">
                  <c:v>443</c:v>
                </c:pt>
                <c:pt idx="2">
                  <c:v>442</c:v>
                </c:pt>
                <c:pt idx="3">
                  <c:v>438</c:v>
                </c:pt>
                <c:pt idx="4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51-4CC9-B370-54C5863BA1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58994808"/>
        <c:axId val="349531848"/>
        <c:axId val="0"/>
      </c:bar3DChart>
      <c:catAx>
        <c:axId val="258994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cap="all" spc="120" normalizeH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9531848"/>
        <c:crosses val="autoZero"/>
        <c:auto val="1"/>
        <c:lblAlgn val="ctr"/>
        <c:lblOffset val="100"/>
        <c:noMultiLvlLbl val="0"/>
      </c:catAx>
      <c:valAx>
        <c:axId val="349531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99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83857194020966E-2"/>
          <c:y val="0.14294678628573931"/>
          <c:w val="0.80741873623729454"/>
          <c:h val="0.64890956082338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3592072426189747E-2"/>
                  <c:y val="-3.272525097948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6E-41BC-9C86-B841A0D5D0E3}"/>
                </c:ext>
              </c:extLst>
            </c:dLbl>
            <c:dLbl>
              <c:idx val="2"/>
              <c:layout>
                <c:manualLayout>
                  <c:x val="1.3592072426189792E-2"/>
                  <c:y val="1.925014763499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6E-41BC-9C86-B841A0D5D0E3}"/>
                </c:ext>
              </c:extLst>
            </c:dLbl>
            <c:dLbl>
              <c:idx val="3"/>
              <c:layout>
                <c:manualLayout>
                  <c:x val="8.64950063484805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6E-41BC-9C86-B841A0D5D0E3}"/>
                </c:ext>
              </c:extLst>
            </c:dLbl>
            <c:dLbl>
              <c:idx val="4"/>
              <c:layout>
                <c:manualLayout>
                  <c:x val="0.1037940076181766"/>
                  <c:y val="-3.8500295269981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6E-41BC-9C86-B841A0D5D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(отчет)</c:v>
                </c:pt>
                <c:pt idx="1">
                  <c:v>2024 год (оценка)</c:v>
                </c:pt>
                <c:pt idx="2">
                  <c:v>2025 год (прогноз)</c:v>
                </c:pt>
                <c:pt idx="3">
                  <c:v>2026 год (прогноз)</c:v>
                </c:pt>
                <c:pt idx="4">
                  <c:v>2027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49492.6</c:v>
                </c:pt>
                <c:pt idx="1">
                  <c:v>932723</c:v>
                </c:pt>
                <c:pt idx="2">
                  <c:v>68564.600000000006</c:v>
                </c:pt>
                <c:pt idx="3">
                  <c:v>22701.599999999999</c:v>
                </c:pt>
                <c:pt idx="4">
                  <c:v>124117.5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F-4BDA-955B-C48F2BE5E1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9196005078784414E-2"/>
                  <c:y val="-5.7750442904971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6E-41BC-9C86-B841A0D5D0E3}"/>
                </c:ext>
              </c:extLst>
            </c:dLbl>
            <c:dLbl>
              <c:idx val="1"/>
              <c:layout>
                <c:manualLayout>
                  <c:x val="9.1437578139822201E-2"/>
                  <c:y val="-2.502519192548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6E-41BC-9C86-B841A0D5D0E3}"/>
                </c:ext>
              </c:extLst>
            </c:dLbl>
            <c:dLbl>
              <c:idx val="2"/>
              <c:layout>
                <c:manualLayout>
                  <c:x val="8.525936340064498E-2"/>
                  <c:y val="-6.160047243196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6E-41BC-9C86-B841A0D5D0E3}"/>
                </c:ext>
              </c:extLst>
            </c:dLbl>
            <c:dLbl>
              <c:idx val="3"/>
              <c:layout>
                <c:manualLayout>
                  <c:x val="7.7845505713632537E-2"/>
                  <c:y val="-6.352548719546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6E-41BC-9C86-B841A0D5D0E3}"/>
                </c:ext>
              </c:extLst>
            </c:dLbl>
            <c:dLbl>
              <c:idx val="4"/>
              <c:layout>
                <c:manualLayout>
                  <c:x val="9.3127684726188154E-2"/>
                  <c:y val="-1.7945533298814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CCF-4BDA-955B-C48F2BE5E1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(отчет)</c:v>
                </c:pt>
                <c:pt idx="1">
                  <c:v>2024 год (оценка)</c:v>
                </c:pt>
                <c:pt idx="2">
                  <c:v>2025 год (прогноз)</c:v>
                </c:pt>
                <c:pt idx="3">
                  <c:v>2026 год (прогноз)</c:v>
                </c:pt>
                <c:pt idx="4">
                  <c:v>2027 год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12222.1</c:v>
                </c:pt>
                <c:pt idx="1">
                  <c:v>12226.5</c:v>
                </c:pt>
                <c:pt idx="2">
                  <c:v>14856.6</c:v>
                </c:pt>
                <c:pt idx="3">
                  <c:v>15614.9</c:v>
                </c:pt>
                <c:pt idx="4">
                  <c:v>16428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F-4BDA-955B-C48F2BE5E1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3607938151387E-3"/>
                  <c:y val="-6.371664840395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CF-4BDA-955B-C48F2BE5E1A8}"/>
                </c:ext>
              </c:extLst>
            </c:dLbl>
            <c:dLbl>
              <c:idx val="1"/>
              <c:layout>
                <c:manualLayout>
                  <c:x val="7.4503432071258199E-3"/>
                  <c:y val="-6.70681206641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CF-4BDA-955B-C48F2BE5E1A8}"/>
                </c:ext>
              </c:extLst>
            </c:dLbl>
            <c:dLbl>
              <c:idx val="2"/>
              <c:layout>
                <c:manualLayout>
                  <c:x val="1.157525556705986E-2"/>
                  <c:y val="-0.1675511865437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CF-4BDA-955B-C48F2BE5E1A8}"/>
                </c:ext>
              </c:extLst>
            </c:dLbl>
            <c:dLbl>
              <c:idx val="3"/>
              <c:layout>
                <c:manualLayout>
                  <c:x val="6.2147002592904295E-3"/>
                  <c:y val="-6.849460207671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CCF-4BDA-955B-C48F2BE5E1A8}"/>
                </c:ext>
              </c:extLst>
            </c:dLbl>
            <c:dLbl>
              <c:idx val="4"/>
              <c:layout>
                <c:manualLayout>
                  <c:x val="1.8989107856062191E-2"/>
                  <c:y val="-6.4830101531644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CCF-4BDA-955B-C48F2BE5E1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(отчет)</c:v>
                </c:pt>
                <c:pt idx="1">
                  <c:v>2024 год (оценка)</c:v>
                </c:pt>
                <c:pt idx="2">
                  <c:v>2025 год (прогноз)</c:v>
                </c:pt>
                <c:pt idx="3">
                  <c:v>2026 год (прогноз)</c:v>
                </c:pt>
                <c:pt idx="4">
                  <c:v>2027 год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12747.4</c:v>
                </c:pt>
                <c:pt idx="1">
                  <c:v>13250</c:v>
                </c:pt>
                <c:pt idx="2">
                  <c:v>9300</c:v>
                </c:pt>
                <c:pt idx="3">
                  <c:v>9350</c:v>
                </c:pt>
                <c:pt idx="4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F-4BDA-955B-C48F2BE5E1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74127872"/>
        <c:axId val="67706176"/>
        <c:axId val="0"/>
      </c:bar3DChart>
      <c:catAx>
        <c:axId val="741278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06176"/>
        <c:crosses val="autoZero"/>
        <c:auto val="1"/>
        <c:lblAlgn val="ctr"/>
        <c:lblOffset val="100"/>
        <c:noMultiLvlLbl val="0"/>
      </c:catAx>
      <c:valAx>
        <c:axId val="6770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3539387335145"/>
          <c:y val="0.21953323090840085"/>
          <c:w val="0.21509955682254903"/>
          <c:h val="0.27603135318533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97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МО </a:t>
            </a:r>
            <a:r>
              <a:rPr lang="ru-RU" sz="2397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«Вознесенское </a:t>
            </a:r>
            <a:r>
              <a:rPr lang="ru-RU" sz="2397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</a:t>
            </a:r>
          </a:p>
          <a:p>
            <a:pPr>
              <a:defRPr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97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97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397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c:rich>
      </c:tx>
      <c:layout>
        <c:manualLayout>
          <c:xMode val="edge"/>
          <c:yMode val="edge"/>
          <c:x val="0.15039638666816491"/>
          <c:y val="0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66869112645294E-2"/>
          <c:y val="0.21917439486730825"/>
          <c:w val="0.55974251262888453"/>
          <c:h val="0.686659959171770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4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A42-4815-BA71-5DABD84E609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A42-4815-BA71-5DABD84E609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A42-4815-BA71-5DABD84E609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A42-4815-BA71-5DABD84E609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A42-4815-BA71-5DABD84E609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A42-4815-BA71-5DABD84E609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A42-4815-BA71-5DABD84E6092}"/>
              </c:ext>
            </c:extLst>
          </c:dPt>
          <c:dLbls>
            <c:dLbl>
              <c:idx val="0"/>
              <c:layout>
                <c:manualLayout>
                  <c:x val="-8.7710451090933506E-2"/>
                  <c:y val="-0.109445173519976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42-4815-BA71-5DABD84E6092}"/>
                </c:ext>
              </c:extLst>
            </c:dLbl>
            <c:dLbl>
              <c:idx val="1"/>
              <c:layout>
                <c:manualLayout>
                  <c:x val="3.0054293161144625E-2"/>
                  <c:y val="-7.1410032079323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2-4815-BA71-5DABD84E6092}"/>
                </c:ext>
              </c:extLst>
            </c:dLbl>
            <c:dLbl>
              <c:idx val="2"/>
              <c:layout>
                <c:manualLayout>
                  <c:x val="4.9284883997580027E-2"/>
                  <c:y val="1.799628171478565E-2"/>
                </c:manualLayout>
              </c:layout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0A42-4815-BA71-5DABD84E6092}"/>
                </c:ext>
              </c:extLst>
            </c:dLbl>
            <c:dLbl>
              <c:idx val="3"/>
              <c:layout>
                <c:manualLayout>
                  <c:x val="-1.9905226778779376E-2"/>
                  <c:y val="7.5533683289588805E-3"/>
                </c:manualLayout>
              </c:layout>
              <c:tx>
                <c:rich>
                  <a:bodyPr/>
                  <a:lstStyle/>
                  <a:p>
                    <a:fld id="{A70DE413-378E-4EEF-B001-76F48A4DDED3}" type="VALUE">
                      <a:rPr lang="en-US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42-4815-BA71-5DABD84E6092}"/>
                </c:ext>
              </c:extLst>
            </c:dLbl>
            <c:dLbl>
              <c:idx val="4"/>
              <c:layout>
                <c:manualLayout>
                  <c:x val="-3.3405559773180112E-2"/>
                  <c:y val="-2.4449985418489355E-2"/>
                </c:manualLayout>
              </c:layout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0A42-4815-BA71-5DABD84E6092}"/>
                </c:ext>
              </c:extLst>
            </c:dLbl>
            <c:dLbl>
              <c:idx val="5"/>
              <c:layout>
                <c:manualLayout>
                  <c:x val="9.0908458057779321E-2"/>
                  <c:y val="-0.1267190142898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42-4815-BA71-5DABD84E6092}"/>
                </c:ext>
              </c:extLst>
            </c:dLbl>
            <c:dLbl>
              <c:idx val="6"/>
              <c:layout>
                <c:manualLayout>
                  <c:x val="-4.3606573050178508E-3"/>
                  <c:y val="-3.1588509769612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42-4815-BA71-5DABD84E6092}"/>
                </c:ext>
              </c:extLst>
            </c:dLbl>
            <c:spPr>
              <a:noFill/>
              <a:ln w="253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accent1">
                      <a:lumMod val="5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физическиз лиц</c:v>
                </c:pt>
                <c:pt idx="3">
                  <c:v>Государственная пошлина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8650.1</c:v>
                </c:pt>
                <c:pt idx="1">
                  <c:v>4904</c:v>
                </c:pt>
                <c:pt idx="2">
                  <c:v>348</c:v>
                </c:pt>
                <c:pt idx="3">
                  <c:v>7.5</c:v>
                </c:pt>
                <c:pt idx="4">
                  <c:v>947</c:v>
                </c:pt>
                <c:pt idx="5">
                  <c:v>8700</c:v>
                </c:pt>
                <c:pt idx="6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42-4815-BA71-5DABD84E60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физическиз лиц</c:v>
                </c:pt>
                <c:pt idx="3">
                  <c:v>Государственная пошлина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0.35808433306011611</c:v>
                </c:pt>
                <c:pt idx="1">
                  <c:v>0.20300870155568251</c:v>
                </c:pt>
                <c:pt idx="2">
                  <c:v>1.4406000844489706E-2</c:v>
                </c:pt>
                <c:pt idx="3">
                  <c:v>3.1047415613124366E-4</c:v>
                </c:pt>
                <c:pt idx="4">
                  <c:v>3.9202536780838362E-2</c:v>
                </c:pt>
                <c:pt idx="5">
                  <c:v>0.36015002111224265</c:v>
                </c:pt>
                <c:pt idx="6">
                  <c:v>2.4837932490499492E-2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3A1-467D-A392-9D93E7624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6698137149841996"/>
          <c:y val="0.20171216097987751"/>
          <c:w val="0.32949790794979078"/>
          <c:h val="0.79828783902012246"/>
        </c:manualLayout>
      </c:layout>
      <c:overlay val="1"/>
      <c:spPr>
        <a:ln>
          <a:noFill/>
        </a:ln>
      </c:spPr>
      <c:txPr>
        <a:bodyPr/>
        <a:lstStyle/>
        <a:p>
          <a:pPr>
            <a:defRPr sz="1099" kern="1000" baseline="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solidFill>
        <a:srgbClr val="C00000"/>
      </a:solidFill>
    </a:ln>
    <a:effectLst>
      <a:outerShdw blurRad="50800" dist="50800" dir="5400000" algn="ctr" rotWithShape="0">
        <a:schemeClr val="tx2">
          <a:lumMod val="20000"/>
          <a:lumOff val="80000"/>
        </a:schemeClr>
      </a:outerShdw>
    </a:effectLst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83857194020966E-2"/>
          <c:y val="0.14294678628573931"/>
          <c:w val="0.85634871380493804"/>
          <c:h val="0.64890956082338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(отчет)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19108.8</c:v>
                </c:pt>
                <c:pt idx="1">
                  <c:v>24433.4</c:v>
                </c:pt>
                <c:pt idx="2">
                  <c:v>318.10000000000002</c:v>
                </c:pt>
                <c:pt idx="3">
                  <c:v>5614.3</c:v>
                </c:pt>
                <c:pt idx="4">
                  <c:v>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F7C-432C-B1E2-2C0572E379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(оценка)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1.1575255567059921E-2"/>
                  <c:y val="7.07962760043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7C-432C-B1E2-2C0572E37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20689.400000000001</c:v>
                </c:pt>
                <c:pt idx="1">
                  <c:v>888464</c:v>
                </c:pt>
                <c:pt idx="2">
                  <c:v>349.9</c:v>
                </c:pt>
                <c:pt idx="3">
                  <c:v>23271.1</c:v>
                </c:pt>
                <c:pt idx="4">
                  <c:v>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F7C-432C-B1E2-2C0572E379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869720769176389E-3"/>
                  <c:y val="-1.103484894174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7C-432C-B1E2-2C0572E37943}"/>
                </c:ext>
              </c:extLst>
            </c:dLbl>
            <c:dLbl>
              <c:idx val="1"/>
              <c:layout>
                <c:manualLayout>
                  <c:x val="6.2216280553132018E-3"/>
                  <c:y val="-8.0506927801672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7C-432C-B1E2-2C0572E37943}"/>
                </c:ext>
              </c:extLst>
            </c:dLbl>
            <c:dLbl>
              <c:idx val="2"/>
              <c:layout>
                <c:manualLayout>
                  <c:x val="4.1751382713497128E-3"/>
                  <c:y val="-9.5059784122109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7C-432C-B1E2-2C0572E37943}"/>
                </c:ext>
              </c:extLst>
            </c:dLbl>
            <c:dLbl>
              <c:idx val="3"/>
              <c:layout>
                <c:manualLayout>
                  <c:x val="2.5215729720784717E-3"/>
                  <c:y val="-9.6475571978293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7C-432C-B1E2-2C0572E37943}"/>
                </c:ext>
              </c:extLst>
            </c:dLbl>
            <c:dLbl>
              <c:idx val="4"/>
              <c:layout>
                <c:manualLayout>
                  <c:x val="1.1575255567059921E-2"/>
                  <c:y val="-7.07962760043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7C-432C-B1E2-2C0572E37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21781.599999999999</c:v>
                </c:pt>
                <c:pt idx="1">
                  <c:v>10782.1</c:v>
                </c:pt>
                <c:pt idx="2">
                  <c:v>410.4</c:v>
                </c:pt>
                <c:pt idx="3">
                  <c:v>35590.5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4F7C-432C-B1E2-2C0572E379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(прогнрз)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19081.5</c:v>
                </c:pt>
                <c:pt idx="1">
                  <c:v>3173.1</c:v>
                </c:pt>
                <c:pt idx="2">
                  <c:v>447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4F7C-432C-B1E2-2C0572E379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(прогноз)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18511.099999999999</c:v>
                </c:pt>
                <c:pt idx="1">
                  <c:v>5144.1000000000004</c:v>
                </c:pt>
                <c:pt idx="2">
                  <c:v>462.3</c:v>
                </c:pt>
                <c:pt idx="3">
                  <c:v>100000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4F7C-432C-B1E2-2C0572E37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4127872"/>
        <c:axId val="67706176"/>
        <c:axId val="0"/>
      </c:bar3DChart>
      <c:catAx>
        <c:axId val="741278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02000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bg2"/>
                </a:solidFill>
                <a:latin typeface="Algerian" panose="04020705040A02060702" pitchFamily="82" charset="0"/>
                <a:ea typeface="+mn-ea"/>
                <a:cs typeface="+mn-cs"/>
              </a:defRPr>
            </a:pPr>
            <a:endParaRPr lang="ru-RU"/>
          </a:p>
        </c:txPr>
        <c:crossAx val="67706176"/>
        <c:crosses val="autoZero"/>
        <c:auto val="1"/>
        <c:lblAlgn val="ctr"/>
        <c:lblOffset val="100"/>
        <c:noMultiLvlLbl val="0"/>
      </c:catAx>
      <c:valAx>
        <c:axId val="6770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75608440756395"/>
          <c:y val="0.18451007362832783"/>
          <c:w val="0.15554984005864517"/>
          <c:h val="0.42081232130211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рублей.)</a:t>
            </a:r>
          </a:p>
        </c:rich>
      </c:tx>
      <c:layout>
        <c:manualLayout>
          <c:xMode val="edge"/>
          <c:yMode val="edge"/>
          <c:x val="0.82880286877555165"/>
          <c:y val="1.099383173559102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40"/>
      <c:rotY val="29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34907918612256E-2"/>
          <c:y val="0.1876987350119422"/>
          <c:w val="0.94591744717333059"/>
          <c:h val="0.74443320814803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
разделам (тыс. рублей.)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BC-41C2-8C40-08BEE0EB0E40}"/>
              </c:ext>
            </c:extLst>
          </c:dPt>
          <c:dPt>
            <c:idx val="2"/>
            <c:bubble3D val="0"/>
            <c:explosion val="31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7BC-41C2-8C40-08BEE0EB0E4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7BC-41C2-8C40-08BEE0EB0E4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7BC-41C2-8C40-08BEE0EB0E40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7BC-41C2-8C40-08BEE0EB0E40}"/>
              </c:ext>
            </c:extLst>
          </c:dPt>
          <c:dPt>
            <c:idx val="6"/>
            <c:bubble3D val="0"/>
            <c:explosion val="43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7BC-41C2-8C40-08BEE0EB0E40}"/>
              </c:ext>
            </c:extLst>
          </c:dPt>
          <c:dPt>
            <c:idx val="7"/>
            <c:bubble3D val="0"/>
            <c:explosion val="60"/>
            <c:spPr>
              <a:solidFill>
                <a:srgbClr val="B64BFF"/>
              </a:solidFill>
              <a:ln>
                <a:solidFill>
                  <a:srgbClr val="B64BFF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7BC-41C2-8C40-08BEE0EB0E4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B7BC-41C2-8C40-08BEE0EB0E40}"/>
              </c:ext>
            </c:extLst>
          </c:dPt>
          <c:dLbls>
            <c:dLbl>
              <c:idx val="0"/>
              <c:layout>
                <c:manualLayout>
                  <c:x val="-0.12569383016232341"/>
                  <c:y val="-5.20579176350433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BC-41C2-8C40-08BEE0EB0E40}"/>
                </c:ext>
              </c:extLst>
            </c:dLbl>
            <c:dLbl>
              <c:idx val="2"/>
              <c:layout>
                <c:manualLayout>
                  <c:x val="0.15698159805901979"/>
                  <c:y val="-0.25737882894112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р. 0300 Национальная безопасность и правоохранительная деятельность
4 420,0
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58420081517726"/>
                      <c:h val="0.23209474945516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BC-41C2-8C40-08BEE0EB0E40}"/>
                </c:ext>
              </c:extLst>
            </c:dLbl>
            <c:dLbl>
              <c:idx val="3"/>
              <c:layout>
                <c:manualLayout>
                  <c:x val="0.25346048913503183"/>
                  <c:y val="2.91675043627210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7BC-41C2-8C40-08BEE0EB0E40}"/>
                </c:ext>
              </c:extLst>
            </c:dLbl>
            <c:dLbl>
              <c:idx val="4"/>
              <c:layout>
                <c:manualLayout>
                  <c:x val="9.4010611927737964E-2"/>
                  <c:y val="3.83215787822982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7BC-41C2-8C40-08BEE0EB0E40}"/>
                </c:ext>
              </c:extLst>
            </c:dLbl>
            <c:dLbl>
              <c:idx val="5"/>
              <c:layout>
                <c:manualLayout>
                  <c:x val="6.0400797877805605E-2"/>
                  <c:y val="2.8675743270955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7BC-41C2-8C40-08BEE0EB0E40}"/>
                </c:ext>
              </c:extLst>
            </c:dLbl>
            <c:dLbl>
              <c:idx val="6"/>
              <c:layout>
                <c:manualLayout>
                  <c:x val="-5.5706049697235575E-2"/>
                  <c:y val="0.182623503204690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7BC-41C2-8C40-08BEE0EB0E40}"/>
                </c:ext>
              </c:extLst>
            </c:dLbl>
            <c:dLbl>
              <c:idx val="7"/>
              <c:layout>
                <c:manualLayout>
                  <c:x val="-3.4760084700444574E-2"/>
                  <c:y val="1.14289218248638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7BC-41C2-8C40-08BEE0EB0E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р. 0100 Общегосударственные вопросы</c:v>
                </c:pt>
                <c:pt idx="1">
                  <c:v>р.0200 Национальная оборона</c:v>
                </c:pt>
                <c:pt idx="2">
                  <c:v>р. 0300 Национальная безопасность и правоохранительная деятельность</c:v>
                </c:pt>
                <c:pt idx="3">
                  <c:v>р. 0400 Национальная экономика</c:v>
                </c:pt>
                <c:pt idx="4">
                  <c:v>р. 0500 Жилищно-коммунальное  хозяйство</c:v>
                </c:pt>
                <c:pt idx="5">
                  <c:v>р. 0800 Культура, кинематография</c:v>
                </c:pt>
                <c:pt idx="6">
                  <c:v>р.1000 Социальная  политика</c:v>
                </c:pt>
                <c:pt idx="7">
                  <c:v>р.1100 Физическая  культура  и  спорт</c:v>
                </c:pt>
              </c:strCache>
            </c:strRef>
          </c:cat>
          <c:val>
            <c:numRef>
              <c:f>Лист1!$B$2:$B$9</c:f>
              <c:numCache>
                <c:formatCode>#\ ##0.0;[Red]#\ ##0.0</c:formatCode>
                <c:ptCount val="8"/>
                <c:pt idx="0">
                  <c:v>14712.9</c:v>
                </c:pt>
                <c:pt idx="1">
                  <c:v>406.9</c:v>
                </c:pt>
                <c:pt idx="2">
                  <c:v>2333.5</c:v>
                </c:pt>
                <c:pt idx="3">
                  <c:v>8662.1</c:v>
                </c:pt>
                <c:pt idx="4">
                  <c:v>32686.400000000001</c:v>
                </c:pt>
                <c:pt idx="5">
                  <c:v>12657.4</c:v>
                </c:pt>
                <c:pt idx="6">
                  <c:v>815</c:v>
                </c:pt>
                <c:pt idx="7">
                  <c:v>20447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7BC-41C2-8C40-08BEE0EB0E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972776529103604E-2"/>
          <c:y val="0.22413815395769421"/>
          <c:w val="0.3950282233597977"/>
          <c:h val="0.708323642824636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A9-4E70-ABBC-57209855CD0D}"/>
              </c:ext>
            </c:extLst>
          </c:dPt>
          <c:dPt>
            <c:idx val="1"/>
            <c:bubble3D val="0"/>
            <c:spPr>
              <a:solidFill>
                <a:srgbClr val="4B8E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A9-4E70-ABBC-57209855CD0D}"/>
              </c:ext>
            </c:extLst>
          </c:dPt>
          <c:dLbls>
            <c:dLbl>
              <c:idx val="0"/>
              <c:layout>
                <c:manualLayout>
                  <c:x val="4.7484040234845662E-2"/>
                  <c:y val="2.83811521694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A9-4E70-ABBC-57209855CD0D}"/>
                </c:ext>
              </c:extLst>
            </c:dLbl>
            <c:dLbl>
              <c:idx val="1"/>
              <c:layout>
                <c:manualLayout>
                  <c:x val="4.5222895461757812E-2"/>
                  <c:y val="-0.10338848290290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A9-4E70-ABBC-57209855CD0D}"/>
                </c:ext>
              </c:extLst>
            </c:dLbl>
            <c:dLbl>
              <c:idx val="4"/>
              <c:layout>
                <c:manualLayout>
                  <c:x val="-9.9042845338777094E-2"/>
                  <c:y val="-8.98354414795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9-4E70-ABBC-57209855CD0D}"/>
                </c:ext>
              </c:extLst>
            </c:dLbl>
            <c:dLbl>
              <c:idx val="5"/>
              <c:layout>
                <c:manualLayout>
                  <c:x val="3.155803441236484E-3"/>
                  <c:y val="-5.752584032095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9-4E70-ABBC-57209855C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р.0409  Дорожное хозяйство (дорожные фонды)</c:v>
                </c:pt>
                <c:pt idx="1">
                  <c:v>р.0412 Другие вопросы в области национальной экономики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8412.1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A9-4E70-ABBC-57209855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7"/>
        <c:holeSize val="34"/>
      </c:doughnutChart>
      <c:spPr>
        <a:noFill/>
        <a:ln w="25373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5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5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928156486886061"/>
          <c:y val="0.3025991661889218"/>
          <c:w val="0.36247218969971995"/>
          <c:h val="0.48465302764480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500" baseline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3508936717469"/>
          <c:y val="0.21490020679520458"/>
          <c:w val="0.37783099857591579"/>
          <c:h val="0.76201759531986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A9-4E70-ABBC-57209855CD0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A9-4E70-ABBC-57209855CD0D}"/>
              </c:ext>
            </c:extLst>
          </c:dPt>
          <c:dLbls>
            <c:dLbl>
              <c:idx val="1"/>
              <c:layout>
                <c:manualLayout>
                  <c:x val="-2.8825501535355421E-3"/>
                  <c:y val="-8.39798935218362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A9-4E70-ABBC-57209855CD0D}"/>
                </c:ext>
              </c:extLst>
            </c:dLbl>
            <c:dLbl>
              <c:idx val="4"/>
              <c:layout>
                <c:manualLayout>
                  <c:x val="-9.9042845338777094E-2"/>
                  <c:y val="-8.98354414795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9-4E70-ABBC-57209855CD0D}"/>
                </c:ext>
              </c:extLst>
            </c:dLbl>
            <c:dLbl>
              <c:idx val="5"/>
              <c:layout>
                <c:manualLayout>
                  <c:x val="3.155803441236484E-3"/>
                  <c:y val="-5.752584032095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9-4E70-ABBC-57209855C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р.0501 Жилищное хозяйство</c:v>
                </c:pt>
                <c:pt idx="1">
                  <c:v>р.0502 Коммунальное хозяйство</c:v>
                </c:pt>
                <c:pt idx="2">
                  <c:v>р.0503 Благоустройство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19533.5</c:v>
                </c:pt>
                <c:pt idx="1">
                  <c:v>2000</c:v>
                </c:pt>
                <c:pt idx="2">
                  <c:v>11152.9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A9-4E70-ABBC-57209855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  <c:holeSize val="29"/>
      </c:doughnutChart>
      <c:spPr>
        <a:noFill/>
        <a:ln w="25373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5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5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5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64439304723713"/>
          <c:y val="0.3025991661889218"/>
          <c:w val="0.37934177347298109"/>
          <c:h val="0.5044311680015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5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99D4F-8FFD-4FA0-B2C2-5D7F594DE5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5D562-7874-4707-944F-5D14986E8BC5}">
      <dgm:prSet phldrT="[Текст]" custT="1"/>
      <dgm:spPr>
        <a:solidFill>
          <a:schemeClr val="tx1">
            <a:lumMod val="85000"/>
          </a:schemeClr>
        </a:solidFill>
      </dgm:spPr>
      <dgm:t>
        <a:bodyPr/>
        <a:lstStyle/>
        <a:p>
          <a:endParaRPr lang="ru-RU" sz="2000" b="1" i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и задачи бюджетной политики МО «Вознесенское городское поселение на 2024 год и на плановый период 2025 и 2026 годов</a:t>
          </a:r>
        </a:p>
        <a:p>
          <a:endParaRPr lang="ru-RU" sz="1600" dirty="0"/>
        </a:p>
      </dgm:t>
    </dgm:pt>
    <dgm:pt modelId="{52DC5EE5-5686-4BE2-A094-95AE6CB4357B}" type="parTrans" cxnId="{89ED6C93-1985-46B6-A606-11CB7B43D03A}">
      <dgm:prSet/>
      <dgm:spPr/>
      <dgm:t>
        <a:bodyPr/>
        <a:lstStyle/>
        <a:p>
          <a:endParaRPr lang="ru-RU"/>
        </a:p>
      </dgm:t>
    </dgm:pt>
    <dgm:pt modelId="{5D6B2C06-69D6-4C9B-8EF6-664A3F118920}" type="sibTrans" cxnId="{89ED6C93-1985-46B6-A606-11CB7B43D03A}">
      <dgm:prSet/>
      <dgm:spPr/>
      <dgm:t>
        <a:bodyPr/>
        <a:lstStyle/>
        <a:p>
          <a:endParaRPr lang="ru-RU"/>
        </a:p>
      </dgm:t>
    </dgm:pt>
    <dgm:pt modelId="{596C2564-89A6-4F01-9511-53B1553CACF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3200" b="1" dirty="0" smtClean="0">
            <a:solidFill>
              <a:srgbClr val="FFFF00"/>
            </a:solidFill>
          </a:endParaRPr>
        </a:p>
        <a:p>
          <a:endParaRPr lang="ru-RU" sz="3200" b="1" dirty="0" smtClean="0">
            <a:solidFill>
              <a:srgbClr val="FFFF00"/>
            </a:solidFill>
          </a:endParaRPr>
        </a:p>
        <a:p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Стратегическая </a:t>
          </a:r>
          <a:r>
            <a:rPr lang="ru-RU" sz="3200" b="1" i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приоритизация</a:t>
          </a:r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расходов</a:t>
          </a:r>
        </a:p>
        <a:p>
          <a:endParaRPr lang="ru-RU" sz="1200" dirty="0">
            <a:solidFill>
              <a:srgbClr val="FFFF00"/>
            </a:solidFill>
          </a:endParaRPr>
        </a:p>
      </dgm:t>
    </dgm:pt>
    <dgm:pt modelId="{2CAA4A84-EB69-4BAA-B121-A01DA99CB1FD}" type="parTrans" cxnId="{AEDC7C5A-9054-4416-9905-952107AF69C0}">
      <dgm:prSet/>
      <dgm:spPr/>
      <dgm:t>
        <a:bodyPr/>
        <a:lstStyle/>
        <a:p>
          <a:endParaRPr lang="ru-RU"/>
        </a:p>
      </dgm:t>
    </dgm:pt>
    <dgm:pt modelId="{8D290113-41C5-4D04-80E3-BCA1A95337E5}" type="sibTrans" cxnId="{AEDC7C5A-9054-4416-9905-952107AF69C0}">
      <dgm:prSet/>
      <dgm:spPr/>
      <dgm:t>
        <a:bodyPr/>
        <a:lstStyle/>
        <a:p>
          <a:endParaRPr lang="ru-RU"/>
        </a:p>
      </dgm:t>
    </dgm:pt>
    <dgm:pt modelId="{779766F1-8D51-4283-AFDC-55D7A032B7EF}">
      <dgm:prSet phldrT="[Текст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0839147E-D37E-46B1-B726-B5C4DA24A592}" type="parTrans" cxnId="{D907BD2C-4414-4CD7-9A48-84BC82BC5776}">
      <dgm:prSet/>
      <dgm:spPr/>
      <dgm:t>
        <a:bodyPr/>
        <a:lstStyle/>
        <a:p>
          <a:endParaRPr lang="ru-RU"/>
        </a:p>
      </dgm:t>
    </dgm:pt>
    <dgm:pt modelId="{9DDAFE30-408A-4374-AE16-A41BC045E94C}" type="sibTrans" cxnId="{D907BD2C-4414-4CD7-9A48-84BC82BC5776}">
      <dgm:prSet/>
      <dgm:spPr/>
      <dgm:t>
        <a:bodyPr/>
        <a:lstStyle/>
        <a:p>
          <a:endParaRPr lang="ru-RU"/>
        </a:p>
      </dgm:t>
    </dgm:pt>
    <dgm:pt modelId="{B8BC3337-F636-45B5-8DF5-CA3E7652F28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3200" b="1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доходной базы бюджета Вознесенского городского поселения</a:t>
          </a:r>
          <a:endParaRPr lang="ru-RU" sz="32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A8A375-4B21-4CB2-A4BF-B64E94C3A21B}" type="parTrans" cxnId="{757AAACD-A55A-4173-9191-5BE207B3162D}">
      <dgm:prSet/>
      <dgm:spPr/>
      <dgm:t>
        <a:bodyPr/>
        <a:lstStyle/>
        <a:p>
          <a:endParaRPr lang="ru-RU"/>
        </a:p>
      </dgm:t>
    </dgm:pt>
    <dgm:pt modelId="{0A795867-A2D9-4AB8-A55F-C229BF64BBF9}" type="sibTrans" cxnId="{757AAACD-A55A-4173-9191-5BE207B3162D}">
      <dgm:prSet/>
      <dgm:spPr/>
      <dgm:t>
        <a:bodyPr/>
        <a:lstStyle/>
        <a:p>
          <a:endParaRPr lang="ru-RU"/>
        </a:p>
      </dgm:t>
    </dgm:pt>
    <dgm:pt modelId="{28136FAD-BE47-43CD-A3B3-FDDCF9D9309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эффективности управления бюджетными расходами</a:t>
          </a:r>
          <a:endParaRPr lang="ru-RU" sz="32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C772A-35D0-4E66-9B0D-01DE43050031}" type="parTrans" cxnId="{12FBC71A-7D9E-4E85-92DE-ED8A15447E63}">
      <dgm:prSet/>
      <dgm:spPr/>
      <dgm:t>
        <a:bodyPr/>
        <a:lstStyle/>
        <a:p>
          <a:endParaRPr lang="ru-RU"/>
        </a:p>
      </dgm:t>
    </dgm:pt>
    <dgm:pt modelId="{93C47809-9FFB-42D2-999E-3FD90D6B3AD3}" type="sibTrans" cxnId="{12FBC71A-7D9E-4E85-92DE-ED8A15447E63}">
      <dgm:prSet/>
      <dgm:spPr/>
      <dgm:t>
        <a:bodyPr/>
        <a:lstStyle/>
        <a:p>
          <a:endParaRPr lang="ru-RU"/>
        </a:p>
      </dgm:t>
    </dgm:pt>
    <dgm:pt modelId="{54635AA7-2D88-49EA-AE65-E8D57A3BD9D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эффективности управления бюджетными расходами</a:t>
          </a:r>
          <a:endParaRPr lang="ru-RU" sz="32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A974C-507D-4323-A197-2F049ED6A3D8}" type="parTrans" cxnId="{C96A4F61-FF0D-4CC7-B1F0-263219EF381D}">
      <dgm:prSet/>
      <dgm:spPr/>
      <dgm:t>
        <a:bodyPr/>
        <a:lstStyle/>
        <a:p>
          <a:endParaRPr lang="ru-RU"/>
        </a:p>
      </dgm:t>
    </dgm:pt>
    <dgm:pt modelId="{49DFC522-C168-4BC8-A41E-9EBE208A5B6C}" type="sibTrans" cxnId="{C96A4F61-FF0D-4CC7-B1F0-263219EF381D}">
      <dgm:prSet/>
      <dgm:spPr/>
      <dgm:t>
        <a:bodyPr/>
        <a:lstStyle/>
        <a:p>
          <a:endParaRPr lang="ru-RU"/>
        </a:p>
      </dgm:t>
    </dgm:pt>
    <dgm:pt modelId="{B1C2F244-17AB-420F-B113-68972FE3464D}" type="pres">
      <dgm:prSet presAssocID="{23499D4F-8FFD-4FA0-B2C2-5D7F594DE5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F4125-9BE2-4F58-AE97-007F13BF5CFD}" type="pres">
      <dgm:prSet presAssocID="{23499D4F-8FFD-4FA0-B2C2-5D7F594DE5FB}" presName="matrix" presStyleCnt="0"/>
      <dgm:spPr/>
    </dgm:pt>
    <dgm:pt modelId="{3D3A5C1E-EA69-4DA2-98A0-4C212AC11084}" type="pres">
      <dgm:prSet presAssocID="{23499D4F-8FFD-4FA0-B2C2-5D7F594DE5FB}" presName="tile1" presStyleLbl="node1" presStyleIdx="0" presStyleCnt="4"/>
      <dgm:spPr/>
      <dgm:t>
        <a:bodyPr/>
        <a:lstStyle/>
        <a:p>
          <a:endParaRPr lang="ru-RU"/>
        </a:p>
      </dgm:t>
    </dgm:pt>
    <dgm:pt modelId="{8269766A-2BB3-4A7C-88BD-5540EF08D5FA}" type="pres">
      <dgm:prSet presAssocID="{23499D4F-8FFD-4FA0-B2C2-5D7F594DE5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9A2F4-7E57-405D-99DA-C87B7E2841D4}" type="pres">
      <dgm:prSet presAssocID="{23499D4F-8FFD-4FA0-B2C2-5D7F594DE5FB}" presName="tile2" presStyleLbl="node1" presStyleIdx="1" presStyleCnt="4"/>
      <dgm:spPr/>
      <dgm:t>
        <a:bodyPr/>
        <a:lstStyle/>
        <a:p>
          <a:endParaRPr lang="ru-RU"/>
        </a:p>
      </dgm:t>
    </dgm:pt>
    <dgm:pt modelId="{C1ADFA0C-08CD-4FAE-A0C6-2164D43D5C7F}" type="pres">
      <dgm:prSet presAssocID="{23499D4F-8FFD-4FA0-B2C2-5D7F594DE5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3C9DA-B3A2-416A-9591-1B2C81696A3A}" type="pres">
      <dgm:prSet presAssocID="{23499D4F-8FFD-4FA0-B2C2-5D7F594DE5FB}" presName="tile3" presStyleLbl="node1" presStyleIdx="2" presStyleCnt="4"/>
      <dgm:spPr/>
      <dgm:t>
        <a:bodyPr/>
        <a:lstStyle/>
        <a:p>
          <a:endParaRPr lang="ru-RU"/>
        </a:p>
      </dgm:t>
    </dgm:pt>
    <dgm:pt modelId="{ECD35632-5DC9-49CB-B930-3BC0EF210C80}" type="pres">
      <dgm:prSet presAssocID="{23499D4F-8FFD-4FA0-B2C2-5D7F594DE5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1C20F-ED4F-410C-998B-832E2570B657}" type="pres">
      <dgm:prSet presAssocID="{23499D4F-8FFD-4FA0-B2C2-5D7F594DE5FB}" presName="tile4" presStyleLbl="node1" presStyleIdx="3" presStyleCnt="4"/>
      <dgm:spPr/>
      <dgm:t>
        <a:bodyPr/>
        <a:lstStyle/>
        <a:p>
          <a:endParaRPr lang="ru-RU"/>
        </a:p>
      </dgm:t>
    </dgm:pt>
    <dgm:pt modelId="{ACB70316-06A6-4DFE-ABEA-FE5E9B2B60C4}" type="pres">
      <dgm:prSet presAssocID="{23499D4F-8FFD-4FA0-B2C2-5D7F594DE5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3879F-2A93-43FE-8899-4D6A56CAECE6}" type="pres">
      <dgm:prSet presAssocID="{23499D4F-8FFD-4FA0-B2C2-5D7F594DE5FB}" presName="centerTile" presStyleLbl="fgShp" presStyleIdx="0" presStyleCnt="1" custScaleX="131301" custScaleY="908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5A31C-A1BD-4F6F-81F7-A1EB14F6C351}" type="presOf" srcId="{B8BC3337-F636-45B5-8DF5-CA3E7652F283}" destId="{6CD9A2F4-7E57-405D-99DA-C87B7E2841D4}" srcOrd="0" destOrd="0" presId="urn:microsoft.com/office/officeart/2005/8/layout/matrix1"/>
    <dgm:cxn modelId="{CDAE9A04-9AEA-4AF5-94BC-1F05A60F914C}" type="presOf" srcId="{28136FAD-BE47-43CD-A3B3-FDDCF9D93094}" destId="{ECD35632-5DC9-49CB-B930-3BC0EF210C80}" srcOrd="1" destOrd="0" presId="urn:microsoft.com/office/officeart/2005/8/layout/matrix1"/>
    <dgm:cxn modelId="{086278FE-202A-4C11-8DED-FFA54A3BAFF0}" type="presOf" srcId="{54635AA7-2D88-49EA-AE65-E8D57A3BD9D4}" destId="{50D1C20F-ED4F-410C-998B-832E2570B657}" srcOrd="0" destOrd="0" presId="urn:microsoft.com/office/officeart/2005/8/layout/matrix1"/>
    <dgm:cxn modelId="{757AAACD-A55A-4173-9191-5BE207B3162D}" srcId="{9075D562-7874-4707-944F-5D14986E8BC5}" destId="{B8BC3337-F636-45B5-8DF5-CA3E7652F283}" srcOrd="1" destOrd="0" parTransId="{15A8A375-4B21-4CB2-A4BF-B64E94C3A21B}" sibTransId="{0A795867-A2D9-4AB8-A55F-C229BF64BBF9}"/>
    <dgm:cxn modelId="{1962E611-3690-4F23-9372-7D8978B28FF2}" type="presOf" srcId="{596C2564-89A6-4F01-9511-53B1553CACF0}" destId="{3D3A5C1E-EA69-4DA2-98A0-4C212AC11084}" srcOrd="0" destOrd="0" presId="urn:microsoft.com/office/officeart/2005/8/layout/matrix1"/>
    <dgm:cxn modelId="{F78ED456-F96C-4E47-87A5-F84C3FB14000}" type="presOf" srcId="{596C2564-89A6-4F01-9511-53B1553CACF0}" destId="{8269766A-2BB3-4A7C-88BD-5540EF08D5FA}" srcOrd="1" destOrd="0" presId="urn:microsoft.com/office/officeart/2005/8/layout/matrix1"/>
    <dgm:cxn modelId="{89ED6C93-1985-46B6-A606-11CB7B43D03A}" srcId="{23499D4F-8FFD-4FA0-B2C2-5D7F594DE5FB}" destId="{9075D562-7874-4707-944F-5D14986E8BC5}" srcOrd="0" destOrd="0" parTransId="{52DC5EE5-5686-4BE2-A094-95AE6CB4357B}" sibTransId="{5D6B2C06-69D6-4C9B-8EF6-664A3F118920}"/>
    <dgm:cxn modelId="{197D4C40-CD96-4636-8643-B90789133845}" type="presOf" srcId="{B8BC3337-F636-45B5-8DF5-CA3E7652F283}" destId="{C1ADFA0C-08CD-4FAE-A0C6-2164D43D5C7F}" srcOrd="1" destOrd="0" presId="urn:microsoft.com/office/officeart/2005/8/layout/matrix1"/>
    <dgm:cxn modelId="{AEDC7C5A-9054-4416-9905-952107AF69C0}" srcId="{9075D562-7874-4707-944F-5D14986E8BC5}" destId="{596C2564-89A6-4F01-9511-53B1553CACF0}" srcOrd="0" destOrd="0" parTransId="{2CAA4A84-EB69-4BAA-B121-A01DA99CB1FD}" sibTransId="{8D290113-41C5-4D04-80E3-BCA1A95337E5}"/>
    <dgm:cxn modelId="{7F99DAC0-F251-406F-A630-6A75AD7ACF81}" type="presOf" srcId="{9075D562-7874-4707-944F-5D14986E8BC5}" destId="{8BD3879F-2A93-43FE-8899-4D6A56CAECE6}" srcOrd="0" destOrd="0" presId="urn:microsoft.com/office/officeart/2005/8/layout/matrix1"/>
    <dgm:cxn modelId="{35913C42-8F99-4A55-92C3-6883E4AA17C3}" type="presOf" srcId="{28136FAD-BE47-43CD-A3B3-FDDCF9D93094}" destId="{AC23C9DA-B3A2-416A-9591-1B2C81696A3A}" srcOrd="0" destOrd="0" presId="urn:microsoft.com/office/officeart/2005/8/layout/matrix1"/>
    <dgm:cxn modelId="{D907BD2C-4414-4CD7-9A48-84BC82BC5776}" srcId="{9075D562-7874-4707-944F-5D14986E8BC5}" destId="{779766F1-8D51-4283-AFDC-55D7A032B7EF}" srcOrd="4" destOrd="0" parTransId="{0839147E-D37E-46B1-B726-B5C4DA24A592}" sibTransId="{9DDAFE30-408A-4374-AE16-A41BC045E94C}"/>
    <dgm:cxn modelId="{34F7F326-7F5E-4E53-A21E-AA987265B964}" type="presOf" srcId="{54635AA7-2D88-49EA-AE65-E8D57A3BD9D4}" destId="{ACB70316-06A6-4DFE-ABEA-FE5E9B2B60C4}" srcOrd="1" destOrd="0" presId="urn:microsoft.com/office/officeart/2005/8/layout/matrix1"/>
    <dgm:cxn modelId="{12FBC71A-7D9E-4E85-92DE-ED8A15447E63}" srcId="{9075D562-7874-4707-944F-5D14986E8BC5}" destId="{28136FAD-BE47-43CD-A3B3-FDDCF9D93094}" srcOrd="2" destOrd="0" parTransId="{431C772A-35D0-4E66-9B0D-01DE43050031}" sibTransId="{93C47809-9FFB-42D2-999E-3FD90D6B3AD3}"/>
    <dgm:cxn modelId="{C96A4F61-FF0D-4CC7-B1F0-263219EF381D}" srcId="{9075D562-7874-4707-944F-5D14986E8BC5}" destId="{54635AA7-2D88-49EA-AE65-E8D57A3BD9D4}" srcOrd="3" destOrd="0" parTransId="{E60A974C-507D-4323-A197-2F049ED6A3D8}" sibTransId="{49DFC522-C168-4BC8-A41E-9EBE208A5B6C}"/>
    <dgm:cxn modelId="{A3DF1A1A-2A07-4982-8AC3-4F1ECCD59B21}" type="presOf" srcId="{23499D4F-8FFD-4FA0-B2C2-5D7F594DE5FB}" destId="{B1C2F244-17AB-420F-B113-68972FE3464D}" srcOrd="0" destOrd="0" presId="urn:microsoft.com/office/officeart/2005/8/layout/matrix1"/>
    <dgm:cxn modelId="{FE336F91-FAD3-405F-90E7-2E853E086DA4}" type="presParOf" srcId="{B1C2F244-17AB-420F-B113-68972FE3464D}" destId="{DD6F4125-9BE2-4F58-AE97-007F13BF5CFD}" srcOrd="0" destOrd="0" presId="urn:microsoft.com/office/officeart/2005/8/layout/matrix1"/>
    <dgm:cxn modelId="{ACD80068-65E8-43A0-A922-101218B2F70E}" type="presParOf" srcId="{DD6F4125-9BE2-4F58-AE97-007F13BF5CFD}" destId="{3D3A5C1E-EA69-4DA2-98A0-4C212AC11084}" srcOrd="0" destOrd="0" presId="urn:microsoft.com/office/officeart/2005/8/layout/matrix1"/>
    <dgm:cxn modelId="{32FF28E0-FA58-450C-AF6F-D417A6269D61}" type="presParOf" srcId="{DD6F4125-9BE2-4F58-AE97-007F13BF5CFD}" destId="{8269766A-2BB3-4A7C-88BD-5540EF08D5FA}" srcOrd="1" destOrd="0" presId="urn:microsoft.com/office/officeart/2005/8/layout/matrix1"/>
    <dgm:cxn modelId="{05D2A4AD-A815-4C78-9659-1EFE396D2872}" type="presParOf" srcId="{DD6F4125-9BE2-4F58-AE97-007F13BF5CFD}" destId="{6CD9A2F4-7E57-405D-99DA-C87B7E2841D4}" srcOrd="2" destOrd="0" presId="urn:microsoft.com/office/officeart/2005/8/layout/matrix1"/>
    <dgm:cxn modelId="{EA34540E-2A6E-4D43-AAE6-B4B4982215FB}" type="presParOf" srcId="{DD6F4125-9BE2-4F58-AE97-007F13BF5CFD}" destId="{C1ADFA0C-08CD-4FAE-A0C6-2164D43D5C7F}" srcOrd="3" destOrd="0" presId="urn:microsoft.com/office/officeart/2005/8/layout/matrix1"/>
    <dgm:cxn modelId="{1E755A51-A2D7-4A55-9021-0441D79AC0E0}" type="presParOf" srcId="{DD6F4125-9BE2-4F58-AE97-007F13BF5CFD}" destId="{AC23C9DA-B3A2-416A-9591-1B2C81696A3A}" srcOrd="4" destOrd="0" presId="urn:microsoft.com/office/officeart/2005/8/layout/matrix1"/>
    <dgm:cxn modelId="{DC9DFD42-6EC4-43C4-B805-A9B846329A65}" type="presParOf" srcId="{DD6F4125-9BE2-4F58-AE97-007F13BF5CFD}" destId="{ECD35632-5DC9-49CB-B930-3BC0EF210C80}" srcOrd="5" destOrd="0" presId="urn:microsoft.com/office/officeart/2005/8/layout/matrix1"/>
    <dgm:cxn modelId="{6AFCF722-840C-4A1B-9D9E-70EF45F7A6D8}" type="presParOf" srcId="{DD6F4125-9BE2-4F58-AE97-007F13BF5CFD}" destId="{50D1C20F-ED4F-410C-998B-832E2570B657}" srcOrd="6" destOrd="0" presId="urn:microsoft.com/office/officeart/2005/8/layout/matrix1"/>
    <dgm:cxn modelId="{F78E507A-BF72-42FB-9B87-9F071F8F7ED5}" type="presParOf" srcId="{DD6F4125-9BE2-4F58-AE97-007F13BF5CFD}" destId="{ACB70316-06A6-4DFE-ABEA-FE5E9B2B60C4}" srcOrd="7" destOrd="0" presId="urn:microsoft.com/office/officeart/2005/8/layout/matrix1"/>
    <dgm:cxn modelId="{7943A517-13D9-4CB7-A0BC-34A6F6DD3E4C}" type="presParOf" srcId="{B1C2F244-17AB-420F-B113-68972FE3464D}" destId="{8BD3879F-2A93-43FE-8899-4D6A56CAEC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A5464-2400-4929-A090-290B98D08AAB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42C8E9-732D-4D24-9EF5-67FE5BC3D273}">
      <dgm:prSet phldrT="[Текст]"/>
      <dgm:spPr>
        <a:xfrm rot="5400000">
          <a:off x="-177115" y="177264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4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FA06039D-1E56-46B8-B315-A0DE7E9EBEEB}" type="parTrans" cxnId="{06E30AFA-CD70-4C41-B858-937567F93ED6}">
      <dgm:prSet/>
      <dgm:spPr/>
      <dgm:t>
        <a:bodyPr/>
        <a:lstStyle/>
        <a:p>
          <a:endParaRPr lang="ru-RU"/>
        </a:p>
      </dgm:t>
    </dgm:pt>
    <dgm:pt modelId="{D7DFEA00-D0D0-4C9D-AE54-D68612AFE5B3}" type="sibTrans" cxnId="{06E30AFA-CD70-4C41-B858-937567F93ED6}">
      <dgm:prSet/>
      <dgm:spPr/>
      <dgm:t>
        <a:bodyPr/>
        <a:lstStyle/>
        <a:p>
          <a:endParaRPr lang="ru-RU"/>
        </a:p>
      </dgm:t>
    </dgm:pt>
    <dgm:pt modelId="{F4473F08-1F2E-49F8-86DC-F9D3D92D64EA}">
      <dgm:prSet phldrT="[Текст]"/>
      <dgm:spPr>
        <a:xfrm rot="5400000">
          <a:off x="-177115" y="1210250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5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CC6892B-9750-47E8-8D08-4B4BDA1DF538}" type="parTrans" cxnId="{A6C5678F-3A8A-4554-9A6E-2E0B4CE32B15}">
      <dgm:prSet/>
      <dgm:spPr/>
      <dgm:t>
        <a:bodyPr/>
        <a:lstStyle/>
        <a:p>
          <a:endParaRPr lang="ru-RU"/>
        </a:p>
      </dgm:t>
    </dgm:pt>
    <dgm:pt modelId="{5741A053-F009-4730-A56D-C8D519C7F7AF}" type="sibTrans" cxnId="{A6C5678F-3A8A-4554-9A6E-2E0B4CE32B15}">
      <dgm:prSet/>
      <dgm:spPr/>
      <dgm:t>
        <a:bodyPr/>
        <a:lstStyle/>
        <a:p>
          <a:endParaRPr lang="ru-RU"/>
        </a:p>
      </dgm:t>
    </dgm:pt>
    <dgm:pt modelId="{8678D46C-FC1F-4622-B109-9DCA3B5C6F5D}">
      <dgm:prSet phldrT="[Текст]"/>
      <dgm:spPr>
        <a:xfrm rot="5400000">
          <a:off x="-177115" y="2243235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6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3F0353C8-CF00-471C-A1B9-1484353F0AD9}" type="parTrans" cxnId="{647B1000-D9CD-467F-9701-C02E13373D5B}">
      <dgm:prSet/>
      <dgm:spPr/>
      <dgm:t>
        <a:bodyPr/>
        <a:lstStyle/>
        <a:p>
          <a:endParaRPr lang="ru-RU"/>
        </a:p>
      </dgm:t>
    </dgm:pt>
    <dgm:pt modelId="{6EFD1EE1-051C-440C-93C4-D01FA1AEA25C}" type="sibTrans" cxnId="{647B1000-D9CD-467F-9701-C02E13373D5B}">
      <dgm:prSet/>
      <dgm:spPr/>
      <dgm:t>
        <a:bodyPr/>
        <a:lstStyle/>
        <a:p>
          <a:endParaRPr lang="ru-RU"/>
        </a:p>
      </dgm:t>
    </dgm:pt>
    <dgm:pt modelId="{55D82F38-5015-4A5D-9D2C-8E049593BE7D}">
      <dgm:prSet phldrT="[Текст]"/>
      <dgm:spPr>
        <a:xfrm rot="5400000">
          <a:off x="3161867" y="-269208"/>
          <a:ext cx="767499" cy="5438158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Муниципальные программы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7C02C5-FB41-4496-B764-680801993646}" type="parTrans" cxnId="{6C79CBA2-86A6-433F-8C3F-8259C5DC3106}">
      <dgm:prSet/>
      <dgm:spPr/>
      <dgm:t>
        <a:bodyPr/>
        <a:lstStyle/>
        <a:p>
          <a:endParaRPr lang="ru-RU"/>
        </a:p>
      </dgm:t>
    </dgm:pt>
    <dgm:pt modelId="{FE289B4C-87EB-48C4-9955-C911C83381A0}" type="sibTrans" cxnId="{6C79CBA2-86A6-433F-8C3F-8259C5DC3106}">
      <dgm:prSet/>
      <dgm:spPr/>
      <dgm:t>
        <a:bodyPr/>
        <a:lstStyle/>
        <a:p>
          <a:endParaRPr lang="ru-RU"/>
        </a:p>
      </dgm:t>
    </dgm:pt>
    <dgm:pt modelId="{C3821E2B-5C94-40DF-85FC-EA1A8B7CD749}">
      <dgm:prSet phldrT="[Текст]"/>
      <dgm:spPr>
        <a:xfrm rot="5400000">
          <a:off x="3161867" y="-2335179"/>
          <a:ext cx="767499" cy="5438158"/>
        </a:xfrm>
        <a:prstGeom prst="round2SameRect">
          <a:avLst/>
        </a:prstGeom>
        <a:solidFill>
          <a:srgbClr val="92D050">
            <a:alpha val="89804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Показатели прогноза социально – экономического развития Ленинградской области и Подпорожского муниципального района на 2025 год и на плановый период 2026 и 2027 годов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41263B-89F9-4A47-B2E2-B204F4D8CC51}" type="sibTrans" cxnId="{66F6F82F-4BAE-4AD6-8D61-CE7BD990B075}">
      <dgm:prSet/>
      <dgm:spPr/>
      <dgm:t>
        <a:bodyPr/>
        <a:lstStyle/>
        <a:p>
          <a:endParaRPr lang="ru-RU"/>
        </a:p>
      </dgm:t>
    </dgm:pt>
    <dgm:pt modelId="{1BBDB55D-417D-426C-91BC-A91942E7BECA}" type="parTrans" cxnId="{66F6F82F-4BAE-4AD6-8D61-CE7BD990B075}">
      <dgm:prSet/>
      <dgm:spPr/>
      <dgm:t>
        <a:bodyPr/>
        <a:lstStyle/>
        <a:p>
          <a:endParaRPr lang="ru-RU"/>
        </a:p>
      </dgm:t>
    </dgm:pt>
    <dgm:pt modelId="{05E697E9-31CD-46B4-A0CD-AED294DAC943}">
      <dgm:prSet phldrT="[Текст]"/>
      <dgm:spPr>
        <a:xfrm rot="5400000">
          <a:off x="3161867" y="-1302194"/>
          <a:ext cx="767499" cy="5438158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Основные направления бюджетной и налоговой политики муниципального образования «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Подпорожский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муниципальный район Ленинградской области» на 2025 и на плановый период 2026 и 2027 годов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26B655-1E99-4E86-9551-6A5A13752B4B}" type="sibTrans" cxnId="{F66D5A46-5696-431B-9A10-C7739B2ED610}">
      <dgm:prSet/>
      <dgm:spPr/>
      <dgm:t>
        <a:bodyPr/>
        <a:lstStyle/>
        <a:p>
          <a:endParaRPr lang="ru-RU"/>
        </a:p>
      </dgm:t>
    </dgm:pt>
    <dgm:pt modelId="{8C1596B8-7EF6-498E-8218-2D0B45DC64DE}" type="parTrans" cxnId="{F66D5A46-5696-431B-9A10-C7739B2ED610}">
      <dgm:prSet/>
      <dgm:spPr/>
      <dgm:t>
        <a:bodyPr/>
        <a:lstStyle/>
        <a:p>
          <a:endParaRPr lang="ru-RU"/>
        </a:p>
      </dgm:t>
    </dgm:pt>
    <dgm:pt modelId="{522CFE36-ACD8-44AE-9810-6A2CD57AF52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F3718A-0D9A-47B7-9FE3-A413246BB037}" type="parTrans" cxnId="{322D1CE1-BC58-4CAD-9690-8F5AA82075FD}">
      <dgm:prSet/>
      <dgm:spPr/>
      <dgm:t>
        <a:bodyPr/>
        <a:lstStyle/>
        <a:p>
          <a:endParaRPr lang="ru-RU"/>
        </a:p>
      </dgm:t>
    </dgm:pt>
    <dgm:pt modelId="{E9D265FA-5B76-4813-98AA-C8EAFD39F956}" type="sibTrans" cxnId="{322D1CE1-BC58-4CAD-9690-8F5AA82075FD}">
      <dgm:prSet/>
      <dgm:spPr/>
      <dgm:t>
        <a:bodyPr/>
        <a:lstStyle/>
        <a:p>
          <a:endParaRPr lang="ru-RU"/>
        </a:p>
      </dgm:t>
    </dgm:pt>
    <dgm:pt modelId="{1AE21435-B74E-4C19-BBE5-94D6AB4F590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C0B605D-E2F9-4992-8657-E02DF3BFEECA}" type="parTrans" cxnId="{5E0EB0C8-540C-445E-9259-D7DAC908F1F8}">
      <dgm:prSet/>
      <dgm:spPr/>
      <dgm:t>
        <a:bodyPr/>
        <a:lstStyle/>
        <a:p>
          <a:endParaRPr lang="ru-RU"/>
        </a:p>
      </dgm:t>
    </dgm:pt>
    <dgm:pt modelId="{80FD75A4-C90B-4C5B-B0F0-5D69438C3A81}" type="sibTrans" cxnId="{5E0EB0C8-540C-445E-9259-D7DAC908F1F8}">
      <dgm:prSet/>
      <dgm:spPr/>
      <dgm:t>
        <a:bodyPr/>
        <a:lstStyle/>
        <a:p>
          <a:endParaRPr lang="ru-RU"/>
        </a:p>
      </dgm:t>
    </dgm:pt>
    <dgm:pt modelId="{F2A0219D-365E-4FEF-8B76-CF062CA4F30F}" type="pres">
      <dgm:prSet presAssocID="{82DA5464-2400-4929-A090-290B98D08A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0509B-0870-4282-A1D5-4E58EFFC7F06}" type="pres">
      <dgm:prSet presAssocID="{BA42C8E9-732D-4D24-9EF5-67FE5BC3D273}" presName="composite" presStyleCnt="0"/>
      <dgm:spPr/>
    </dgm:pt>
    <dgm:pt modelId="{36DA5B0B-6CAD-41C0-BA16-FA0924104AEB}" type="pres">
      <dgm:prSet presAssocID="{BA42C8E9-732D-4D24-9EF5-67FE5BC3D2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ABF28-FB21-48BC-894F-3B38B31698D0}" type="pres">
      <dgm:prSet presAssocID="{BA42C8E9-732D-4D24-9EF5-67FE5BC3D2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91D2-4D4F-46FA-B608-FE20083576A9}" type="pres">
      <dgm:prSet presAssocID="{D7DFEA00-D0D0-4C9D-AE54-D68612AFE5B3}" presName="sp" presStyleCnt="0"/>
      <dgm:spPr/>
    </dgm:pt>
    <dgm:pt modelId="{9C998C89-92E2-43FA-A080-BAA22CE7445A}" type="pres">
      <dgm:prSet presAssocID="{F4473F08-1F2E-49F8-86DC-F9D3D92D64EA}" presName="composite" presStyleCnt="0"/>
      <dgm:spPr/>
    </dgm:pt>
    <dgm:pt modelId="{3959D7E1-7690-479E-BC42-5ACDEB969166}" type="pres">
      <dgm:prSet presAssocID="{F4473F08-1F2E-49F8-86DC-F9D3D92D64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D3A0F-60E1-4313-BF19-0F27008A1EBE}" type="pres">
      <dgm:prSet presAssocID="{F4473F08-1F2E-49F8-86DC-F9D3D92D64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4F09A-1557-4D0A-83D4-280C9CC9C4E3}" type="pres">
      <dgm:prSet presAssocID="{5741A053-F009-4730-A56D-C8D519C7F7AF}" presName="sp" presStyleCnt="0"/>
      <dgm:spPr/>
    </dgm:pt>
    <dgm:pt modelId="{CF45EFB1-1B58-4D5F-8D0B-EDE975654F94}" type="pres">
      <dgm:prSet presAssocID="{8678D46C-FC1F-4622-B109-9DCA3B5C6F5D}" presName="composite" presStyleCnt="0"/>
      <dgm:spPr/>
    </dgm:pt>
    <dgm:pt modelId="{ADB59227-8112-469D-B8D9-9C2D26D08C6D}" type="pres">
      <dgm:prSet presAssocID="{8678D46C-FC1F-4622-B109-9DCA3B5C6F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13A2-DCD6-4F47-8044-232FF09719BA}" type="pres">
      <dgm:prSet presAssocID="{8678D46C-FC1F-4622-B109-9DCA3B5C6F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B1000-D9CD-467F-9701-C02E13373D5B}" srcId="{82DA5464-2400-4929-A090-290B98D08AAB}" destId="{8678D46C-FC1F-4622-B109-9DCA3B5C6F5D}" srcOrd="2" destOrd="0" parTransId="{3F0353C8-CF00-471C-A1B9-1484353F0AD9}" sibTransId="{6EFD1EE1-051C-440C-93C4-D01FA1AEA25C}"/>
    <dgm:cxn modelId="{783FBD65-41BC-49BD-8D9E-96B3621DEB78}" type="presOf" srcId="{F4473F08-1F2E-49F8-86DC-F9D3D92D64EA}" destId="{3959D7E1-7690-479E-BC42-5ACDEB969166}" srcOrd="0" destOrd="0" presId="urn:microsoft.com/office/officeart/2005/8/layout/chevron2"/>
    <dgm:cxn modelId="{A039CDDB-249D-4179-BC35-DB2172A6FB73}" type="presOf" srcId="{1AE21435-B74E-4C19-BBE5-94D6AB4F590E}" destId="{5F5013A2-DCD6-4F47-8044-232FF09719BA}" srcOrd="0" destOrd="1" presId="urn:microsoft.com/office/officeart/2005/8/layout/chevron2"/>
    <dgm:cxn modelId="{3C09A9BA-6AF2-4232-B240-026FB0F17046}" type="presOf" srcId="{522CFE36-ACD8-44AE-9810-6A2CD57AF52A}" destId="{23ED3A0F-60E1-4313-BF19-0F27008A1EBE}" srcOrd="0" destOrd="1" presId="urn:microsoft.com/office/officeart/2005/8/layout/chevron2"/>
    <dgm:cxn modelId="{4908A4F5-AF98-434E-ABA2-EFBF63D6C9CF}" type="presOf" srcId="{C3821E2B-5C94-40DF-85FC-EA1A8B7CD749}" destId="{995ABF28-FB21-48BC-894F-3B38B31698D0}" srcOrd="0" destOrd="0" presId="urn:microsoft.com/office/officeart/2005/8/layout/chevron2"/>
    <dgm:cxn modelId="{5E0EB0C8-540C-445E-9259-D7DAC908F1F8}" srcId="{8678D46C-FC1F-4622-B109-9DCA3B5C6F5D}" destId="{1AE21435-B74E-4C19-BBE5-94D6AB4F590E}" srcOrd="1" destOrd="0" parTransId="{0C0B605D-E2F9-4992-8657-E02DF3BFEECA}" sibTransId="{80FD75A4-C90B-4C5B-B0F0-5D69438C3A81}"/>
    <dgm:cxn modelId="{06E30AFA-CD70-4C41-B858-937567F93ED6}" srcId="{82DA5464-2400-4929-A090-290B98D08AAB}" destId="{BA42C8E9-732D-4D24-9EF5-67FE5BC3D273}" srcOrd="0" destOrd="0" parTransId="{FA06039D-1E56-46B8-B315-A0DE7E9EBEEB}" sibTransId="{D7DFEA00-D0D0-4C9D-AE54-D68612AFE5B3}"/>
    <dgm:cxn modelId="{27635EA3-EE94-46A5-9CA4-90C87984A9B0}" type="presOf" srcId="{82DA5464-2400-4929-A090-290B98D08AAB}" destId="{F2A0219D-365E-4FEF-8B76-CF062CA4F30F}" srcOrd="0" destOrd="0" presId="urn:microsoft.com/office/officeart/2005/8/layout/chevron2"/>
    <dgm:cxn modelId="{66F6F82F-4BAE-4AD6-8D61-CE7BD990B075}" srcId="{BA42C8E9-732D-4D24-9EF5-67FE5BC3D273}" destId="{C3821E2B-5C94-40DF-85FC-EA1A8B7CD749}" srcOrd="0" destOrd="0" parTransId="{1BBDB55D-417D-426C-91BC-A91942E7BECA}" sibTransId="{DD41263B-89F9-4A47-B2E2-B204F4D8CC51}"/>
    <dgm:cxn modelId="{6C79CBA2-86A6-433F-8C3F-8259C5DC3106}" srcId="{8678D46C-FC1F-4622-B109-9DCA3B5C6F5D}" destId="{55D82F38-5015-4A5D-9D2C-8E049593BE7D}" srcOrd="0" destOrd="0" parTransId="{867C02C5-FB41-4496-B764-680801993646}" sibTransId="{FE289B4C-87EB-48C4-9955-C911C83381A0}"/>
    <dgm:cxn modelId="{6850A587-B2FC-4AB8-BDA6-1806B203DDBD}" type="presOf" srcId="{BA42C8E9-732D-4D24-9EF5-67FE5BC3D273}" destId="{36DA5B0B-6CAD-41C0-BA16-FA0924104AEB}" srcOrd="0" destOrd="0" presId="urn:microsoft.com/office/officeart/2005/8/layout/chevron2"/>
    <dgm:cxn modelId="{BADCD8A3-C754-4F2F-911E-8071DCF9EF43}" type="presOf" srcId="{55D82F38-5015-4A5D-9D2C-8E049593BE7D}" destId="{5F5013A2-DCD6-4F47-8044-232FF09719BA}" srcOrd="0" destOrd="0" presId="urn:microsoft.com/office/officeart/2005/8/layout/chevron2"/>
    <dgm:cxn modelId="{E8B430E7-B1CB-4E2F-8210-0CD020FEF8DA}" type="presOf" srcId="{8678D46C-FC1F-4622-B109-9DCA3B5C6F5D}" destId="{ADB59227-8112-469D-B8D9-9C2D26D08C6D}" srcOrd="0" destOrd="0" presId="urn:microsoft.com/office/officeart/2005/8/layout/chevron2"/>
    <dgm:cxn modelId="{322D1CE1-BC58-4CAD-9690-8F5AA82075FD}" srcId="{F4473F08-1F2E-49F8-86DC-F9D3D92D64EA}" destId="{522CFE36-ACD8-44AE-9810-6A2CD57AF52A}" srcOrd="1" destOrd="0" parTransId="{A6F3718A-0D9A-47B7-9FE3-A413246BB037}" sibTransId="{E9D265FA-5B76-4813-98AA-C8EAFD39F956}"/>
    <dgm:cxn modelId="{F66D5A46-5696-431B-9A10-C7739B2ED610}" srcId="{F4473F08-1F2E-49F8-86DC-F9D3D92D64EA}" destId="{05E697E9-31CD-46B4-A0CD-AED294DAC943}" srcOrd="0" destOrd="0" parTransId="{8C1596B8-7EF6-498E-8218-2D0B45DC64DE}" sibTransId="{9426B655-1E99-4E86-9551-6A5A13752B4B}"/>
    <dgm:cxn modelId="{A6C5678F-3A8A-4554-9A6E-2E0B4CE32B15}" srcId="{82DA5464-2400-4929-A090-290B98D08AAB}" destId="{F4473F08-1F2E-49F8-86DC-F9D3D92D64EA}" srcOrd="1" destOrd="0" parTransId="{4CC6892B-9750-47E8-8D08-4B4BDA1DF538}" sibTransId="{5741A053-F009-4730-A56D-C8D519C7F7AF}"/>
    <dgm:cxn modelId="{9DA67156-605D-4D3A-B144-98207A42E4F9}" type="presOf" srcId="{05E697E9-31CD-46B4-A0CD-AED294DAC943}" destId="{23ED3A0F-60E1-4313-BF19-0F27008A1EBE}" srcOrd="0" destOrd="0" presId="urn:microsoft.com/office/officeart/2005/8/layout/chevron2"/>
    <dgm:cxn modelId="{EF9FFF53-DAC6-4371-9047-E596639D6F0A}" type="presParOf" srcId="{F2A0219D-365E-4FEF-8B76-CF062CA4F30F}" destId="{2AC0509B-0870-4282-A1D5-4E58EFFC7F06}" srcOrd="0" destOrd="0" presId="urn:microsoft.com/office/officeart/2005/8/layout/chevron2"/>
    <dgm:cxn modelId="{C56A1DA3-059E-4AE9-8914-782DAD8B7D56}" type="presParOf" srcId="{2AC0509B-0870-4282-A1D5-4E58EFFC7F06}" destId="{36DA5B0B-6CAD-41C0-BA16-FA0924104AEB}" srcOrd="0" destOrd="0" presId="urn:microsoft.com/office/officeart/2005/8/layout/chevron2"/>
    <dgm:cxn modelId="{3A68814C-59E6-4866-8D7E-FEAD869B5709}" type="presParOf" srcId="{2AC0509B-0870-4282-A1D5-4E58EFFC7F06}" destId="{995ABF28-FB21-48BC-894F-3B38B31698D0}" srcOrd="1" destOrd="0" presId="urn:microsoft.com/office/officeart/2005/8/layout/chevron2"/>
    <dgm:cxn modelId="{9F24C64F-C02F-440C-A2B0-31CAD0681E19}" type="presParOf" srcId="{F2A0219D-365E-4FEF-8B76-CF062CA4F30F}" destId="{51A791D2-4D4F-46FA-B608-FE20083576A9}" srcOrd="1" destOrd="0" presId="urn:microsoft.com/office/officeart/2005/8/layout/chevron2"/>
    <dgm:cxn modelId="{53609202-E2CE-44A5-98AF-A5052DF38440}" type="presParOf" srcId="{F2A0219D-365E-4FEF-8B76-CF062CA4F30F}" destId="{9C998C89-92E2-43FA-A080-BAA22CE7445A}" srcOrd="2" destOrd="0" presId="urn:microsoft.com/office/officeart/2005/8/layout/chevron2"/>
    <dgm:cxn modelId="{E3B94F0C-1A0E-4137-8F56-6E95AA8CE5B7}" type="presParOf" srcId="{9C998C89-92E2-43FA-A080-BAA22CE7445A}" destId="{3959D7E1-7690-479E-BC42-5ACDEB969166}" srcOrd="0" destOrd="0" presId="urn:microsoft.com/office/officeart/2005/8/layout/chevron2"/>
    <dgm:cxn modelId="{C5DF30C2-FA8E-4EE8-9311-1E12A01F49D4}" type="presParOf" srcId="{9C998C89-92E2-43FA-A080-BAA22CE7445A}" destId="{23ED3A0F-60E1-4313-BF19-0F27008A1EBE}" srcOrd="1" destOrd="0" presId="urn:microsoft.com/office/officeart/2005/8/layout/chevron2"/>
    <dgm:cxn modelId="{08564A11-BF33-41E0-A02F-3CCEAFBD440C}" type="presParOf" srcId="{F2A0219D-365E-4FEF-8B76-CF062CA4F30F}" destId="{A454F09A-1557-4D0A-83D4-280C9CC9C4E3}" srcOrd="3" destOrd="0" presId="urn:microsoft.com/office/officeart/2005/8/layout/chevron2"/>
    <dgm:cxn modelId="{2E5B90AA-245E-49B8-9D5F-61662490DAAD}" type="presParOf" srcId="{F2A0219D-365E-4FEF-8B76-CF062CA4F30F}" destId="{CF45EFB1-1B58-4D5F-8D0B-EDE975654F94}" srcOrd="4" destOrd="0" presId="urn:microsoft.com/office/officeart/2005/8/layout/chevron2"/>
    <dgm:cxn modelId="{683A36D6-ABFA-4597-9FBA-8CC00D96DFAC}" type="presParOf" srcId="{CF45EFB1-1B58-4D5F-8D0B-EDE975654F94}" destId="{ADB59227-8112-469D-B8D9-9C2D26D08C6D}" srcOrd="0" destOrd="0" presId="urn:microsoft.com/office/officeart/2005/8/layout/chevron2"/>
    <dgm:cxn modelId="{114AC1B0-3450-40B1-9FAF-9BE44D6968BA}" type="presParOf" srcId="{CF45EFB1-1B58-4D5F-8D0B-EDE975654F94}" destId="{5F5013A2-DCD6-4F47-8044-232FF0971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A5464-2400-4929-A090-290B98D08AAB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42C8E9-732D-4D24-9EF5-67FE5BC3D273}">
      <dgm:prSet phldrT="[Текст]"/>
      <dgm:spPr>
        <a:xfrm rot="5400000">
          <a:off x="-177115" y="177264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1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FA06039D-1E56-46B8-B315-A0DE7E9EBEEB}" type="parTrans" cxnId="{06E30AFA-CD70-4C41-B858-937567F93ED6}">
      <dgm:prSet/>
      <dgm:spPr/>
      <dgm:t>
        <a:bodyPr/>
        <a:lstStyle/>
        <a:p>
          <a:endParaRPr lang="ru-RU"/>
        </a:p>
      </dgm:t>
    </dgm:pt>
    <dgm:pt modelId="{D7DFEA00-D0D0-4C9D-AE54-D68612AFE5B3}" type="sibTrans" cxnId="{06E30AFA-CD70-4C41-B858-937567F93ED6}">
      <dgm:prSet/>
      <dgm:spPr/>
      <dgm:t>
        <a:bodyPr/>
        <a:lstStyle/>
        <a:p>
          <a:endParaRPr lang="ru-RU"/>
        </a:p>
      </dgm:t>
    </dgm:pt>
    <dgm:pt modelId="{F4473F08-1F2E-49F8-86DC-F9D3D92D64EA}">
      <dgm:prSet phldrT="[Текст]"/>
      <dgm:spPr>
        <a:xfrm rot="5400000">
          <a:off x="-177115" y="1210250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2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CC6892B-9750-47E8-8D08-4B4BDA1DF538}" type="parTrans" cxnId="{A6C5678F-3A8A-4554-9A6E-2E0B4CE32B15}">
      <dgm:prSet/>
      <dgm:spPr/>
      <dgm:t>
        <a:bodyPr/>
        <a:lstStyle/>
        <a:p>
          <a:endParaRPr lang="ru-RU"/>
        </a:p>
      </dgm:t>
    </dgm:pt>
    <dgm:pt modelId="{5741A053-F009-4730-A56D-C8D519C7F7AF}" type="sibTrans" cxnId="{A6C5678F-3A8A-4554-9A6E-2E0B4CE32B15}">
      <dgm:prSet/>
      <dgm:spPr/>
      <dgm:t>
        <a:bodyPr/>
        <a:lstStyle/>
        <a:p>
          <a:endParaRPr lang="ru-RU"/>
        </a:p>
      </dgm:t>
    </dgm:pt>
    <dgm:pt modelId="{8678D46C-FC1F-4622-B109-9DCA3B5C6F5D}">
      <dgm:prSet phldrT="[Текст]"/>
      <dgm:spPr>
        <a:xfrm rot="5400000">
          <a:off x="-177115" y="2243235"/>
          <a:ext cx="1180768" cy="826537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3</a:t>
          </a:r>
          <a:endParaRPr lang="ru-RU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3F0353C8-CF00-471C-A1B9-1484353F0AD9}" type="parTrans" cxnId="{647B1000-D9CD-467F-9701-C02E13373D5B}">
      <dgm:prSet/>
      <dgm:spPr/>
      <dgm:t>
        <a:bodyPr/>
        <a:lstStyle/>
        <a:p>
          <a:endParaRPr lang="ru-RU"/>
        </a:p>
      </dgm:t>
    </dgm:pt>
    <dgm:pt modelId="{6EFD1EE1-051C-440C-93C4-D01FA1AEA25C}" type="sibTrans" cxnId="{647B1000-D9CD-467F-9701-C02E13373D5B}">
      <dgm:prSet/>
      <dgm:spPr/>
      <dgm:t>
        <a:bodyPr/>
        <a:lstStyle/>
        <a:p>
          <a:endParaRPr lang="ru-RU"/>
        </a:p>
      </dgm:t>
    </dgm:pt>
    <dgm:pt modelId="{55D82F38-5015-4A5D-9D2C-8E049593BE7D}">
      <dgm:prSet phldrT="[Текст]"/>
      <dgm:spPr>
        <a:xfrm rot="5400000">
          <a:off x="3161867" y="-269208"/>
          <a:ext cx="767499" cy="5438158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Указы Президента Российской Федерации от 12 мая 2012 года №597, от 07 мая 2024года № 309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7C02C5-FB41-4496-B764-680801993646}" type="parTrans" cxnId="{6C79CBA2-86A6-433F-8C3F-8259C5DC3106}">
      <dgm:prSet/>
      <dgm:spPr/>
      <dgm:t>
        <a:bodyPr/>
        <a:lstStyle/>
        <a:p>
          <a:endParaRPr lang="ru-RU"/>
        </a:p>
      </dgm:t>
    </dgm:pt>
    <dgm:pt modelId="{FE289B4C-87EB-48C4-9955-C911C83381A0}" type="sibTrans" cxnId="{6C79CBA2-86A6-433F-8C3F-8259C5DC3106}">
      <dgm:prSet/>
      <dgm:spPr/>
      <dgm:t>
        <a:bodyPr/>
        <a:lstStyle/>
        <a:p>
          <a:endParaRPr lang="ru-RU"/>
        </a:p>
      </dgm:t>
    </dgm:pt>
    <dgm:pt modelId="{C3821E2B-5C94-40DF-85FC-EA1A8B7CD749}">
      <dgm:prSet phldrT="[Текст]"/>
      <dgm:spPr>
        <a:xfrm rot="5400000">
          <a:off x="3161867" y="-2335179"/>
          <a:ext cx="767499" cy="5438158"/>
        </a:xfrm>
        <a:prstGeom prst="round2SameRect">
          <a:avLst/>
        </a:prstGeom>
        <a:solidFill>
          <a:srgbClr val="92D050">
            <a:alpha val="89804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Статья 184 Бюджетного кодекса  Российской Федерации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41263B-89F9-4A47-B2E2-B204F4D8CC51}" type="sibTrans" cxnId="{66F6F82F-4BAE-4AD6-8D61-CE7BD990B075}">
      <dgm:prSet/>
      <dgm:spPr/>
      <dgm:t>
        <a:bodyPr/>
        <a:lstStyle/>
        <a:p>
          <a:endParaRPr lang="ru-RU"/>
        </a:p>
      </dgm:t>
    </dgm:pt>
    <dgm:pt modelId="{1BBDB55D-417D-426C-91BC-A91942E7BECA}" type="parTrans" cxnId="{66F6F82F-4BAE-4AD6-8D61-CE7BD990B075}">
      <dgm:prSet/>
      <dgm:spPr/>
      <dgm:t>
        <a:bodyPr/>
        <a:lstStyle/>
        <a:p>
          <a:endParaRPr lang="ru-RU"/>
        </a:p>
      </dgm:t>
    </dgm:pt>
    <dgm:pt modelId="{05E697E9-31CD-46B4-A0CD-AED294DAC943}">
      <dgm:prSet phldrT="[Текст]"/>
      <dgm:spPr>
        <a:xfrm rot="5400000">
          <a:off x="3161867" y="-1302194"/>
          <a:ext cx="767499" cy="5438158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Положения Послания Президента Российской Федерации Федеральному Собранию Российской Федерации  от 29 февраля 2024 года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26B655-1E99-4E86-9551-6A5A13752B4B}" type="sibTrans" cxnId="{F66D5A46-5696-431B-9A10-C7739B2ED610}">
      <dgm:prSet/>
      <dgm:spPr/>
      <dgm:t>
        <a:bodyPr/>
        <a:lstStyle/>
        <a:p>
          <a:endParaRPr lang="ru-RU"/>
        </a:p>
      </dgm:t>
    </dgm:pt>
    <dgm:pt modelId="{8C1596B8-7EF6-498E-8218-2D0B45DC64DE}" type="parTrans" cxnId="{F66D5A46-5696-431B-9A10-C7739B2ED610}">
      <dgm:prSet/>
      <dgm:spPr/>
      <dgm:t>
        <a:bodyPr/>
        <a:lstStyle/>
        <a:p>
          <a:endParaRPr lang="ru-RU"/>
        </a:p>
      </dgm:t>
    </dgm:pt>
    <dgm:pt modelId="{3B4C7057-A33C-4791-99E3-0AB7E3088989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64F100-25F7-468C-B1EF-6FF3F5CE2EC2}" type="parTrans" cxnId="{6A67DE91-2A4F-4E82-87CE-6A68B1A16516}">
      <dgm:prSet/>
      <dgm:spPr/>
      <dgm:t>
        <a:bodyPr/>
        <a:lstStyle/>
        <a:p>
          <a:endParaRPr lang="ru-RU"/>
        </a:p>
      </dgm:t>
    </dgm:pt>
    <dgm:pt modelId="{A428CC6C-E4D7-4B6A-934E-1A8E67123DD7}" type="sibTrans" cxnId="{6A67DE91-2A4F-4E82-87CE-6A68B1A16516}">
      <dgm:prSet/>
      <dgm:spPr/>
      <dgm:t>
        <a:bodyPr/>
        <a:lstStyle/>
        <a:p>
          <a:endParaRPr lang="ru-RU"/>
        </a:p>
      </dgm:t>
    </dgm:pt>
    <dgm:pt modelId="{A5DD7783-41E9-465D-9D59-490BB4DE61A6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46CB2C-6FCC-47F7-934D-77DEA3E70306}" type="parTrans" cxnId="{66548593-8F5D-42D7-A8DE-D144AFA898D9}">
      <dgm:prSet/>
      <dgm:spPr/>
      <dgm:t>
        <a:bodyPr/>
        <a:lstStyle/>
        <a:p>
          <a:endParaRPr lang="ru-RU"/>
        </a:p>
      </dgm:t>
    </dgm:pt>
    <dgm:pt modelId="{E8226DFB-4BBD-4FFE-895D-F36FFA89C3CC}" type="sibTrans" cxnId="{66548593-8F5D-42D7-A8DE-D144AFA898D9}">
      <dgm:prSet/>
      <dgm:spPr/>
      <dgm:t>
        <a:bodyPr/>
        <a:lstStyle/>
        <a:p>
          <a:endParaRPr lang="ru-RU"/>
        </a:p>
      </dgm:t>
    </dgm:pt>
    <dgm:pt modelId="{F2A0219D-365E-4FEF-8B76-CF062CA4F30F}" type="pres">
      <dgm:prSet presAssocID="{82DA5464-2400-4929-A090-290B98D08A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0509B-0870-4282-A1D5-4E58EFFC7F06}" type="pres">
      <dgm:prSet presAssocID="{BA42C8E9-732D-4D24-9EF5-67FE5BC3D273}" presName="composite" presStyleCnt="0"/>
      <dgm:spPr/>
    </dgm:pt>
    <dgm:pt modelId="{36DA5B0B-6CAD-41C0-BA16-FA0924104AEB}" type="pres">
      <dgm:prSet presAssocID="{BA42C8E9-732D-4D24-9EF5-67FE5BC3D2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ABF28-FB21-48BC-894F-3B38B31698D0}" type="pres">
      <dgm:prSet presAssocID="{BA42C8E9-732D-4D24-9EF5-67FE5BC3D273}" presName="descendantText" presStyleLbl="alignAcc1" presStyleIdx="0" presStyleCnt="3" custLinFactNeighborX="613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91D2-4D4F-46FA-B608-FE20083576A9}" type="pres">
      <dgm:prSet presAssocID="{D7DFEA00-D0D0-4C9D-AE54-D68612AFE5B3}" presName="sp" presStyleCnt="0"/>
      <dgm:spPr/>
    </dgm:pt>
    <dgm:pt modelId="{9C998C89-92E2-43FA-A080-BAA22CE7445A}" type="pres">
      <dgm:prSet presAssocID="{F4473F08-1F2E-49F8-86DC-F9D3D92D64EA}" presName="composite" presStyleCnt="0"/>
      <dgm:spPr/>
    </dgm:pt>
    <dgm:pt modelId="{3959D7E1-7690-479E-BC42-5ACDEB969166}" type="pres">
      <dgm:prSet presAssocID="{F4473F08-1F2E-49F8-86DC-F9D3D92D64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D3A0F-60E1-4313-BF19-0F27008A1EBE}" type="pres">
      <dgm:prSet presAssocID="{F4473F08-1F2E-49F8-86DC-F9D3D92D64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4F09A-1557-4D0A-83D4-280C9CC9C4E3}" type="pres">
      <dgm:prSet presAssocID="{5741A053-F009-4730-A56D-C8D519C7F7AF}" presName="sp" presStyleCnt="0"/>
      <dgm:spPr/>
    </dgm:pt>
    <dgm:pt modelId="{CF45EFB1-1B58-4D5F-8D0B-EDE975654F94}" type="pres">
      <dgm:prSet presAssocID="{8678D46C-FC1F-4622-B109-9DCA3B5C6F5D}" presName="composite" presStyleCnt="0"/>
      <dgm:spPr/>
    </dgm:pt>
    <dgm:pt modelId="{ADB59227-8112-469D-B8D9-9C2D26D08C6D}" type="pres">
      <dgm:prSet presAssocID="{8678D46C-FC1F-4622-B109-9DCA3B5C6F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13A2-DCD6-4F47-8044-232FF09719BA}" type="pres">
      <dgm:prSet presAssocID="{8678D46C-FC1F-4622-B109-9DCA3B5C6F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2BDDF-F0AB-438F-B031-B4E4C13928D1}" type="presOf" srcId="{3B4C7057-A33C-4791-99E3-0AB7E3088989}" destId="{23ED3A0F-60E1-4313-BF19-0F27008A1EBE}" srcOrd="0" destOrd="1" presId="urn:microsoft.com/office/officeart/2005/8/layout/chevron2"/>
    <dgm:cxn modelId="{66548593-8F5D-42D7-A8DE-D144AFA898D9}" srcId="{8678D46C-FC1F-4622-B109-9DCA3B5C6F5D}" destId="{A5DD7783-41E9-465D-9D59-490BB4DE61A6}" srcOrd="1" destOrd="0" parTransId="{E446CB2C-6FCC-47F7-934D-77DEA3E70306}" sibTransId="{E8226DFB-4BBD-4FFE-895D-F36FFA89C3CC}"/>
    <dgm:cxn modelId="{647B1000-D9CD-467F-9701-C02E13373D5B}" srcId="{82DA5464-2400-4929-A090-290B98D08AAB}" destId="{8678D46C-FC1F-4622-B109-9DCA3B5C6F5D}" srcOrd="2" destOrd="0" parTransId="{3F0353C8-CF00-471C-A1B9-1484353F0AD9}" sibTransId="{6EFD1EE1-051C-440C-93C4-D01FA1AEA25C}"/>
    <dgm:cxn modelId="{783FBD65-41BC-49BD-8D9E-96B3621DEB78}" type="presOf" srcId="{F4473F08-1F2E-49F8-86DC-F9D3D92D64EA}" destId="{3959D7E1-7690-479E-BC42-5ACDEB969166}" srcOrd="0" destOrd="0" presId="urn:microsoft.com/office/officeart/2005/8/layout/chevron2"/>
    <dgm:cxn modelId="{5FEC6414-5F1C-4B75-8072-171558373E81}" type="presOf" srcId="{A5DD7783-41E9-465D-9D59-490BB4DE61A6}" destId="{5F5013A2-DCD6-4F47-8044-232FF09719BA}" srcOrd="0" destOrd="1" presId="urn:microsoft.com/office/officeart/2005/8/layout/chevron2"/>
    <dgm:cxn modelId="{4908A4F5-AF98-434E-ABA2-EFBF63D6C9CF}" type="presOf" srcId="{C3821E2B-5C94-40DF-85FC-EA1A8B7CD749}" destId="{995ABF28-FB21-48BC-894F-3B38B31698D0}" srcOrd="0" destOrd="0" presId="urn:microsoft.com/office/officeart/2005/8/layout/chevron2"/>
    <dgm:cxn modelId="{06E30AFA-CD70-4C41-B858-937567F93ED6}" srcId="{82DA5464-2400-4929-A090-290B98D08AAB}" destId="{BA42C8E9-732D-4D24-9EF5-67FE5BC3D273}" srcOrd="0" destOrd="0" parTransId="{FA06039D-1E56-46B8-B315-A0DE7E9EBEEB}" sibTransId="{D7DFEA00-D0D0-4C9D-AE54-D68612AFE5B3}"/>
    <dgm:cxn modelId="{27635EA3-EE94-46A5-9CA4-90C87984A9B0}" type="presOf" srcId="{82DA5464-2400-4929-A090-290B98D08AAB}" destId="{F2A0219D-365E-4FEF-8B76-CF062CA4F30F}" srcOrd="0" destOrd="0" presId="urn:microsoft.com/office/officeart/2005/8/layout/chevron2"/>
    <dgm:cxn modelId="{66F6F82F-4BAE-4AD6-8D61-CE7BD990B075}" srcId="{BA42C8E9-732D-4D24-9EF5-67FE5BC3D273}" destId="{C3821E2B-5C94-40DF-85FC-EA1A8B7CD749}" srcOrd="0" destOrd="0" parTransId="{1BBDB55D-417D-426C-91BC-A91942E7BECA}" sibTransId="{DD41263B-89F9-4A47-B2E2-B204F4D8CC51}"/>
    <dgm:cxn modelId="{6C79CBA2-86A6-433F-8C3F-8259C5DC3106}" srcId="{8678D46C-FC1F-4622-B109-9DCA3B5C6F5D}" destId="{55D82F38-5015-4A5D-9D2C-8E049593BE7D}" srcOrd="0" destOrd="0" parTransId="{867C02C5-FB41-4496-B764-680801993646}" sibTransId="{FE289B4C-87EB-48C4-9955-C911C83381A0}"/>
    <dgm:cxn modelId="{6850A587-B2FC-4AB8-BDA6-1806B203DDBD}" type="presOf" srcId="{BA42C8E9-732D-4D24-9EF5-67FE5BC3D273}" destId="{36DA5B0B-6CAD-41C0-BA16-FA0924104AEB}" srcOrd="0" destOrd="0" presId="urn:microsoft.com/office/officeart/2005/8/layout/chevron2"/>
    <dgm:cxn modelId="{BADCD8A3-C754-4F2F-911E-8071DCF9EF43}" type="presOf" srcId="{55D82F38-5015-4A5D-9D2C-8E049593BE7D}" destId="{5F5013A2-DCD6-4F47-8044-232FF09719BA}" srcOrd="0" destOrd="0" presId="urn:microsoft.com/office/officeart/2005/8/layout/chevron2"/>
    <dgm:cxn modelId="{E8B430E7-B1CB-4E2F-8210-0CD020FEF8DA}" type="presOf" srcId="{8678D46C-FC1F-4622-B109-9DCA3B5C6F5D}" destId="{ADB59227-8112-469D-B8D9-9C2D26D08C6D}" srcOrd="0" destOrd="0" presId="urn:microsoft.com/office/officeart/2005/8/layout/chevron2"/>
    <dgm:cxn modelId="{F66D5A46-5696-431B-9A10-C7739B2ED610}" srcId="{F4473F08-1F2E-49F8-86DC-F9D3D92D64EA}" destId="{05E697E9-31CD-46B4-A0CD-AED294DAC943}" srcOrd="0" destOrd="0" parTransId="{8C1596B8-7EF6-498E-8218-2D0B45DC64DE}" sibTransId="{9426B655-1E99-4E86-9551-6A5A13752B4B}"/>
    <dgm:cxn modelId="{6A67DE91-2A4F-4E82-87CE-6A68B1A16516}" srcId="{F4473F08-1F2E-49F8-86DC-F9D3D92D64EA}" destId="{3B4C7057-A33C-4791-99E3-0AB7E3088989}" srcOrd="1" destOrd="0" parTransId="{A964F100-25F7-468C-B1EF-6FF3F5CE2EC2}" sibTransId="{A428CC6C-E4D7-4B6A-934E-1A8E67123DD7}"/>
    <dgm:cxn modelId="{A6C5678F-3A8A-4554-9A6E-2E0B4CE32B15}" srcId="{82DA5464-2400-4929-A090-290B98D08AAB}" destId="{F4473F08-1F2E-49F8-86DC-F9D3D92D64EA}" srcOrd="1" destOrd="0" parTransId="{4CC6892B-9750-47E8-8D08-4B4BDA1DF538}" sibTransId="{5741A053-F009-4730-A56D-C8D519C7F7AF}"/>
    <dgm:cxn modelId="{9DA67156-605D-4D3A-B144-98207A42E4F9}" type="presOf" srcId="{05E697E9-31CD-46B4-A0CD-AED294DAC943}" destId="{23ED3A0F-60E1-4313-BF19-0F27008A1EBE}" srcOrd="0" destOrd="0" presId="urn:microsoft.com/office/officeart/2005/8/layout/chevron2"/>
    <dgm:cxn modelId="{EF9FFF53-DAC6-4371-9047-E596639D6F0A}" type="presParOf" srcId="{F2A0219D-365E-4FEF-8B76-CF062CA4F30F}" destId="{2AC0509B-0870-4282-A1D5-4E58EFFC7F06}" srcOrd="0" destOrd="0" presId="urn:microsoft.com/office/officeart/2005/8/layout/chevron2"/>
    <dgm:cxn modelId="{C56A1DA3-059E-4AE9-8914-782DAD8B7D56}" type="presParOf" srcId="{2AC0509B-0870-4282-A1D5-4E58EFFC7F06}" destId="{36DA5B0B-6CAD-41C0-BA16-FA0924104AEB}" srcOrd="0" destOrd="0" presId="urn:microsoft.com/office/officeart/2005/8/layout/chevron2"/>
    <dgm:cxn modelId="{3A68814C-59E6-4866-8D7E-FEAD869B5709}" type="presParOf" srcId="{2AC0509B-0870-4282-A1D5-4E58EFFC7F06}" destId="{995ABF28-FB21-48BC-894F-3B38B31698D0}" srcOrd="1" destOrd="0" presId="urn:microsoft.com/office/officeart/2005/8/layout/chevron2"/>
    <dgm:cxn modelId="{9F24C64F-C02F-440C-A2B0-31CAD0681E19}" type="presParOf" srcId="{F2A0219D-365E-4FEF-8B76-CF062CA4F30F}" destId="{51A791D2-4D4F-46FA-B608-FE20083576A9}" srcOrd="1" destOrd="0" presId="urn:microsoft.com/office/officeart/2005/8/layout/chevron2"/>
    <dgm:cxn modelId="{53609202-E2CE-44A5-98AF-A5052DF38440}" type="presParOf" srcId="{F2A0219D-365E-4FEF-8B76-CF062CA4F30F}" destId="{9C998C89-92E2-43FA-A080-BAA22CE7445A}" srcOrd="2" destOrd="0" presId="urn:microsoft.com/office/officeart/2005/8/layout/chevron2"/>
    <dgm:cxn modelId="{E3B94F0C-1A0E-4137-8F56-6E95AA8CE5B7}" type="presParOf" srcId="{9C998C89-92E2-43FA-A080-BAA22CE7445A}" destId="{3959D7E1-7690-479E-BC42-5ACDEB969166}" srcOrd="0" destOrd="0" presId="urn:microsoft.com/office/officeart/2005/8/layout/chevron2"/>
    <dgm:cxn modelId="{C5DF30C2-FA8E-4EE8-9311-1E12A01F49D4}" type="presParOf" srcId="{9C998C89-92E2-43FA-A080-BAA22CE7445A}" destId="{23ED3A0F-60E1-4313-BF19-0F27008A1EBE}" srcOrd="1" destOrd="0" presId="urn:microsoft.com/office/officeart/2005/8/layout/chevron2"/>
    <dgm:cxn modelId="{08564A11-BF33-41E0-A02F-3CCEAFBD440C}" type="presParOf" srcId="{F2A0219D-365E-4FEF-8B76-CF062CA4F30F}" destId="{A454F09A-1557-4D0A-83D4-280C9CC9C4E3}" srcOrd="3" destOrd="0" presId="urn:microsoft.com/office/officeart/2005/8/layout/chevron2"/>
    <dgm:cxn modelId="{2E5B90AA-245E-49B8-9D5F-61662490DAAD}" type="presParOf" srcId="{F2A0219D-365E-4FEF-8B76-CF062CA4F30F}" destId="{CF45EFB1-1B58-4D5F-8D0B-EDE975654F94}" srcOrd="4" destOrd="0" presId="urn:microsoft.com/office/officeart/2005/8/layout/chevron2"/>
    <dgm:cxn modelId="{683A36D6-ABFA-4597-9FBA-8CC00D96DFAC}" type="presParOf" srcId="{CF45EFB1-1B58-4D5F-8D0B-EDE975654F94}" destId="{ADB59227-8112-469D-B8D9-9C2D26D08C6D}" srcOrd="0" destOrd="0" presId="urn:microsoft.com/office/officeart/2005/8/layout/chevron2"/>
    <dgm:cxn modelId="{114AC1B0-3450-40B1-9FAF-9BE44D6968BA}" type="presParOf" srcId="{CF45EFB1-1B58-4D5F-8D0B-EDE975654F94}" destId="{5F5013A2-DCD6-4F47-8044-232FF0971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A5C1E-EA69-4DA2-98A0-4C212AC11084}">
      <dsp:nvSpPr>
        <dsp:cNvPr id="0" name=""/>
        <dsp:cNvSpPr/>
      </dsp:nvSpPr>
      <dsp:spPr>
        <a:xfrm rot="16200000">
          <a:off x="789435" y="-789435"/>
          <a:ext cx="3225437" cy="4804308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rgbClr val="FFFF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rgbClr val="FFFF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Стратегическая </a:t>
          </a:r>
          <a:r>
            <a:rPr lang="ru-RU" sz="3200" b="1" i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приоритизация</a:t>
          </a: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расходов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FFFF00"/>
            </a:solidFill>
          </a:endParaRPr>
        </a:p>
      </dsp:txBody>
      <dsp:txXfrm rot="5400000">
        <a:off x="0" y="0"/>
        <a:ext cx="4804308" cy="2419077"/>
      </dsp:txXfrm>
    </dsp:sp>
    <dsp:sp modelId="{6CD9A2F4-7E57-405D-99DA-C87B7E2841D4}">
      <dsp:nvSpPr>
        <dsp:cNvPr id="0" name=""/>
        <dsp:cNvSpPr/>
      </dsp:nvSpPr>
      <dsp:spPr>
        <a:xfrm>
          <a:off x="4804308" y="0"/>
          <a:ext cx="4804308" cy="3225437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доходной базы бюджета Вознесенского городского поселения</a:t>
          </a:r>
          <a:endParaRPr lang="ru-RU" sz="32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4308" y="0"/>
        <a:ext cx="4804308" cy="2419077"/>
      </dsp:txXfrm>
    </dsp:sp>
    <dsp:sp modelId="{AC23C9DA-B3A2-416A-9591-1B2C81696A3A}">
      <dsp:nvSpPr>
        <dsp:cNvPr id="0" name=""/>
        <dsp:cNvSpPr/>
      </dsp:nvSpPr>
      <dsp:spPr>
        <a:xfrm rot="10800000">
          <a:off x="0" y="3225437"/>
          <a:ext cx="4804308" cy="3225437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эффективности управления бюджетными расходами</a:t>
          </a:r>
          <a:endParaRPr lang="ru-RU" sz="32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031796"/>
        <a:ext cx="4804308" cy="2419077"/>
      </dsp:txXfrm>
    </dsp:sp>
    <dsp:sp modelId="{50D1C20F-ED4F-410C-998B-832E2570B657}">
      <dsp:nvSpPr>
        <dsp:cNvPr id="0" name=""/>
        <dsp:cNvSpPr/>
      </dsp:nvSpPr>
      <dsp:spPr>
        <a:xfrm rot="5400000">
          <a:off x="5593743" y="2436001"/>
          <a:ext cx="3225437" cy="480430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эффективности управления бюджетными расходами</a:t>
          </a:r>
          <a:endParaRPr lang="ru-RU" sz="32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804308" y="4031796"/>
        <a:ext cx="4804308" cy="2419077"/>
      </dsp:txXfrm>
    </dsp:sp>
    <dsp:sp modelId="{8BD3879F-2A93-43FE-8899-4D6A56CAECE6}">
      <dsp:nvSpPr>
        <dsp:cNvPr id="0" name=""/>
        <dsp:cNvSpPr/>
      </dsp:nvSpPr>
      <dsp:spPr>
        <a:xfrm>
          <a:off x="2911876" y="2493190"/>
          <a:ext cx="3784862" cy="1464493"/>
        </a:xfrm>
        <a:prstGeom prst="round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и задачи бюджетной политики МО «Вознесенское городское поселение на 2024 год и на плановый период 2025 и 2026 годов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983367" y="2564681"/>
        <a:ext cx="3641880" cy="1321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5B0B-6CAD-41C0-BA16-FA0924104AEB}">
      <dsp:nvSpPr>
        <dsp:cNvPr id="0" name=""/>
        <dsp:cNvSpPr/>
      </dsp:nvSpPr>
      <dsp:spPr>
        <a:xfrm rot="5400000">
          <a:off x="-173167" y="174709"/>
          <a:ext cx="1154447" cy="808113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4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405599"/>
        <a:ext cx="808113" cy="346334"/>
      </dsp:txXfrm>
    </dsp:sp>
    <dsp:sp modelId="{995ABF28-FB21-48BC-894F-3B38B31698D0}">
      <dsp:nvSpPr>
        <dsp:cNvPr id="0" name=""/>
        <dsp:cNvSpPr/>
      </dsp:nvSpPr>
      <dsp:spPr>
        <a:xfrm rot="5400000">
          <a:off x="4983718" y="-4174062"/>
          <a:ext cx="750390" cy="9101600"/>
        </a:xfrm>
        <a:prstGeom prst="round2SameRect">
          <a:avLst/>
        </a:prstGeom>
        <a:solidFill>
          <a:srgbClr val="92D050">
            <a:alpha val="89804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Показатели прогноза социально – экономического развития Ленинградской области и Подпорожского муниципального района на 2025 год и на плановый период 2026 и 2027 годов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08114" y="38173"/>
        <a:ext cx="9064969" cy="677128"/>
      </dsp:txXfrm>
    </dsp:sp>
    <dsp:sp modelId="{3959D7E1-7690-479E-BC42-5ACDEB969166}">
      <dsp:nvSpPr>
        <dsp:cNvPr id="0" name=""/>
        <dsp:cNvSpPr/>
      </dsp:nvSpPr>
      <dsp:spPr>
        <a:xfrm rot="5400000">
          <a:off x="-173167" y="1127231"/>
          <a:ext cx="1154447" cy="808113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5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1358121"/>
        <a:ext cx="808113" cy="346334"/>
      </dsp:txXfrm>
    </dsp:sp>
    <dsp:sp modelId="{23ED3A0F-60E1-4313-BF19-0F27008A1EBE}">
      <dsp:nvSpPr>
        <dsp:cNvPr id="0" name=""/>
        <dsp:cNvSpPr/>
      </dsp:nvSpPr>
      <dsp:spPr>
        <a:xfrm rot="5400000">
          <a:off x="4983718" y="-3221540"/>
          <a:ext cx="750390" cy="9101600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Основные направления бюджетной и налоговой политики муниципального образования «</a:t>
          </a:r>
          <a:r>
            <a:rPr lang="ru-RU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Подпорожский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муниципальный район Ленинградской области» на 2025 и на плановый период 2026 и 2027 годов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08114" y="990695"/>
        <a:ext cx="9064969" cy="677128"/>
      </dsp:txXfrm>
    </dsp:sp>
    <dsp:sp modelId="{ADB59227-8112-469D-B8D9-9C2D26D08C6D}">
      <dsp:nvSpPr>
        <dsp:cNvPr id="0" name=""/>
        <dsp:cNvSpPr/>
      </dsp:nvSpPr>
      <dsp:spPr>
        <a:xfrm rot="5400000">
          <a:off x="-173167" y="2079752"/>
          <a:ext cx="1154447" cy="808113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6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2310642"/>
        <a:ext cx="808113" cy="346334"/>
      </dsp:txXfrm>
    </dsp:sp>
    <dsp:sp modelId="{5F5013A2-DCD6-4F47-8044-232FF09719BA}">
      <dsp:nvSpPr>
        <dsp:cNvPr id="0" name=""/>
        <dsp:cNvSpPr/>
      </dsp:nvSpPr>
      <dsp:spPr>
        <a:xfrm rot="5400000">
          <a:off x="4983718" y="-2269019"/>
          <a:ext cx="750390" cy="9101600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Муниципальные программы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08114" y="1943216"/>
        <a:ext cx="9064969" cy="677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5B0B-6CAD-41C0-BA16-FA0924104AEB}">
      <dsp:nvSpPr>
        <dsp:cNvPr id="0" name=""/>
        <dsp:cNvSpPr/>
      </dsp:nvSpPr>
      <dsp:spPr>
        <a:xfrm rot="5400000">
          <a:off x="-173753" y="174617"/>
          <a:ext cx="1158356" cy="810849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1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406289"/>
        <a:ext cx="810849" cy="347507"/>
      </dsp:txXfrm>
    </dsp:sp>
    <dsp:sp modelId="{995ABF28-FB21-48BC-894F-3B38B31698D0}">
      <dsp:nvSpPr>
        <dsp:cNvPr id="0" name=""/>
        <dsp:cNvSpPr/>
      </dsp:nvSpPr>
      <dsp:spPr>
        <a:xfrm rot="5400000">
          <a:off x="4983815" y="-4172966"/>
          <a:ext cx="752931" cy="9098864"/>
        </a:xfrm>
        <a:prstGeom prst="round2SameRect">
          <a:avLst/>
        </a:prstGeom>
        <a:solidFill>
          <a:srgbClr val="92D050">
            <a:alpha val="89804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Статья 184 Бюджетного кодекса  Российской Федерации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10849" y="36755"/>
        <a:ext cx="9062109" cy="679421"/>
      </dsp:txXfrm>
    </dsp:sp>
    <dsp:sp modelId="{3959D7E1-7690-479E-BC42-5ACDEB969166}">
      <dsp:nvSpPr>
        <dsp:cNvPr id="0" name=""/>
        <dsp:cNvSpPr/>
      </dsp:nvSpPr>
      <dsp:spPr>
        <a:xfrm rot="5400000">
          <a:off x="-173753" y="1131047"/>
          <a:ext cx="1158356" cy="810849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2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1362719"/>
        <a:ext cx="810849" cy="347507"/>
      </dsp:txXfrm>
    </dsp:sp>
    <dsp:sp modelId="{23ED3A0F-60E1-4313-BF19-0F27008A1EBE}">
      <dsp:nvSpPr>
        <dsp:cNvPr id="0" name=""/>
        <dsp:cNvSpPr/>
      </dsp:nvSpPr>
      <dsp:spPr>
        <a:xfrm rot="5400000">
          <a:off x="4983815" y="-3215672"/>
          <a:ext cx="752931" cy="9098864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Положения Послания Президента Российской Федерации Федеральному Собранию Российской Федерации  от 29 февраля 2024 года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10849" y="994049"/>
        <a:ext cx="9062109" cy="679421"/>
      </dsp:txXfrm>
    </dsp:sp>
    <dsp:sp modelId="{ADB59227-8112-469D-B8D9-9C2D26D08C6D}">
      <dsp:nvSpPr>
        <dsp:cNvPr id="0" name=""/>
        <dsp:cNvSpPr/>
      </dsp:nvSpPr>
      <dsp:spPr>
        <a:xfrm rot="5400000">
          <a:off x="-173753" y="2087477"/>
          <a:ext cx="1158356" cy="810849"/>
        </a:xfrm>
        <a:prstGeom prst="chevron">
          <a:avLst/>
        </a:prstGeom>
        <a:solidFill>
          <a:srgbClr val="00FF99"/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8064A2">
                  <a:lumMod val="50000"/>
                </a:srgbClr>
              </a:solidFill>
              <a:latin typeface="Calibri"/>
              <a:ea typeface="+mn-ea"/>
              <a:cs typeface="+mn-cs"/>
            </a:rPr>
            <a:t>3</a:t>
          </a:r>
          <a:endParaRPr lang="ru-RU" sz="2200" kern="1200" dirty="0">
            <a:solidFill>
              <a:srgbClr val="8064A2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2319149"/>
        <a:ext cx="810849" cy="347507"/>
      </dsp:txXfrm>
    </dsp:sp>
    <dsp:sp modelId="{5F5013A2-DCD6-4F47-8044-232FF09719BA}">
      <dsp:nvSpPr>
        <dsp:cNvPr id="0" name=""/>
        <dsp:cNvSpPr/>
      </dsp:nvSpPr>
      <dsp:spPr>
        <a:xfrm rot="5400000">
          <a:off x="4983815" y="-2259242"/>
          <a:ext cx="752931" cy="9098864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Указы Президента Российской Федерации от 12 мая 2012 года №597, от 07 мая 2024года № 309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810849" y="1950479"/>
        <a:ext cx="9062109" cy="67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0.09806</cdr:x>
      <cdr:y>0.15726</cdr:y>
    </cdr:from>
    <cdr:to>
      <cdr:x>0.20183</cdr:x>
      <cdr:y>0.29994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0078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0.43311</cdr:x>
      <cdr:y>0.1685</cdr:y>
    </cdr:from>
    <cdr:to>
      <cdr:x>0.53688</cdr:x>
      <cdr:y>0.31118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107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0.45794</cdr:x>
      <cdr:y>0.06387</cdr:y>
    </cdr:from>
    <cdr:to>
      <cdr:x>0.56171</cdr:x>
      <cdr:y>0.20655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44202" y="400110"/>
          <a:ext cx="1165674" cy="893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по разделу 0400 «Национальная экономика» </a:t>
          </a:r>
        </a:p>
        <a:p xmlns:a="http://schemas.openxmlformats.org/drawingml/2006/main">
          <a:pPr algn="ctr"/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 8 662,1 тыс. руб. </a:t>
          </a:r>
        </a:p>
        <a:p xmlns:a="http://schemas.openxmlformats.org/drawingml/2006/main">
          <a:pPr algn="ctr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(9,3%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от общего объема расходов бюджета), в том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числе: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0.09806</cdr:x>
      <cdr:y>0.15726</cdr:y>
    </cdr:from>
    <cdr:to>
      <cdr:x>0.20183</cdr:x>
      <cdr:y>0.29994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0078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0.43311</cdr:x>
      <cdr:y>0.1685</cdr:y>
    </cdr:from>
    <cdr:to>
      <cdr:x>0.53688</cdr:x>
      <cdr:y>0.31118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107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0.14848</cdr:x>
      <cdr:y>0</cdr:y>
    </cdr:from>
    <cdr:to>
      <cdr:x>0.95455</cdr:x>
      <cdr:y>0.21009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64196" y="0"/>
          <a:ext cx="9577064" cy="1237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по разделу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0500 «Жилищно-коммунальное хозяйство» 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 32686,4 тыс. руб. </a:t>
          </a:r>
        </a:p>
        <a:p xmlns:a="http://schemas.openxmlformats.org/drawingml/2006/main">
          <a:pPr algn="ctr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(35,3%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от общего объема расходов бюджета), в том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числе: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7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9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2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4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6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35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8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9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7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8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2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  <a:p>
            <a:pPr lvl="5" rtl="0"/>
            <a:r>
              <a:t>Шестой</a:t>
            </a:r>
          </a:p>
          <a:p>
            <a:pPr lvl="6" rtl="0"/>
            <a:r>
              <a:t>Седьмой</a:t>
            </a:r>
          </a:p>
          <a:p>
            <a:pPr lvl="7" rtl="0"/>
            <a:r>
              <a:t>Восьмой</a:t>
            </a:r>
          </a:p>
          <a:p>
            <a:pPr lvl="8" rtl="0"/>
            <a:r>
              <a:t>Девятый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57"/>
            <a:ext cx="12189373" cy="6865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480" y="58989"/>
            <a:ext cx="9144002" cy="1143000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FF00"/>
                </a:solidFill>
              </a:rPr>
              <a:t>Бюджет для граждан</a:t>
            </a:r>
            <a:endParaRPr lang="ru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360" y="1201989"/>
            <a:ext cx="11809312" cy="762000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" sz="2800" dirty="0" smtClean="0">
                <a:solidFill>
                  <a:schemeClr val="accent6">
                    <a:lumMod val="75000"/>
                  </a:schemeClr>
                </a:solidFill>
              </a:rPr>
              <a:t>о проекту бюджета муниципального образования «Вознесенское городское поселение Подпорожского муниципального района Ленинградской области» на 2025 год и плановый период 2026 и 2027 годов</a:t>
            </a:r>
            <a:endParaRPr lang="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24b0d8ed4ae4c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9772" y="20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3432" y="352445"/>
            <a:ext cx="1053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Структура доходов бюджета </a:t>
            </a:r>
            <a:endParaRPr lang="ru-RU" sz="2000" i="1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 «Вознесенское городское поселение»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5890090"/>
              </p:ext>
            </p:extLst>
          </p:nvPr>
        </p:nvGraphicFramePr>
        <p:xfrm>
          <a:off x="0" y="0"/>
          <a:ext cx="119286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31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66870"/>
              </p:ext>
            </p:extLst>
          </p:nvPr>
        </p:nvGraphicFramePr>
        <p:xfrm>
          <a:off x="263352" y="144016"/>
          <a:ext cx="12218119" cy="656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74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7177" y="381724"/>
            <a:ext cx="53285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Формы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и объем безвозмездных поступлений за период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2023-2027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гг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80768910"/>
              </p:ext>
            </p:extLst>
          </p:nvPr>
        </p:nvGraphicFramePr>
        <p:xfrm>
          <a:off x="2520" y="-297"/>
          <a:ext cx="12175418" cy="685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69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0055" y="-47506"/>
            <a:ext cx="94330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b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Как детализируются расходы?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888088" y="1583710"/>
            <a:ext cx="3024336" cy="1254854"/>
          </a:xfrm>
          <a:prstGeom prst="verticalScroll">
            <a:avLst/>
          </a:prstGeom>
          <a:solidFill>
            <a:srgbClr val="5DCEAF">
              <a:lumMod val="40000"/>
              <a:lumOff val="60000"/>
            </a:srgbClr>
          </a:solidFill>
          <a:ln w="9525" cap="flat" cmpd="sng" algn="ctr">
            <a:solidFill>
              <a:srgbClr val="5ECCF3"/>
            </a:solidFill>
            <a:prstDash val="solid"/>
          </a:ln>
          <a:effectLst/>
        </p:spPr>
        <p:txBody>
          <a:bodyPr anchor="ctr"/>
          <a:lstStyle/>
          <a:p>
            <a:pPr marL="342900" marR="0" lvl="0" indent="-34290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</a:t>
            </a:r>
          </a:p>
          <a:p>
            <a:pPr marL="342900" marR="0" lvl="0" indent="-34290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72" y="1631876"/>
            <a:ext cx="3357938" cy="1355820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>
            <a:off x="4324947" y="1841030"/>
            <a:ext cx="2275109" cy="1146665"/>
          </a:xfrm>
          <a:prstGeom prst="notchedRightArrow">
            <a:avLst>
              <a:gd name="adj1" fmla="val 55071"/>
              <a:gd name="adj2" fmla="val 50000"/>
            </a:avLst>
          </a:prstGeom>
          <a:solidFill>
            <a:srgbClr val="92D050"/>
          </a:solidFill>
          <a:ln w="15875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10 программ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3414" y="3329416"/>
            <a:ext cx="3172346" cy="1179704"/>
          </a:xfrm>
          <a:prstGeom prst="roundRect">
            <a:avLst/>
          </a:prstGeom>
          <a:solidFill>
            <a:srgbClr val="F14124">
              <a:lumMod val="40000"/>
              <a:lumOff val="60000"/>
            </a:srgbClr>
          </a:solidFill>
          <a:ln w="9525" cap="flat" cmpd="sng" algn="ctr">
            <a:solidFill>
              <a:srgbClr val="A7EA5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средств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008738" y="3013117"/>
            <a:ext cx="2903686" cy="1521424"/>
          </a:xfrm>
          <a:prstGeom prst="horizontalScroll">
            <a:avLst/>
          </a:prstGeom>
          <a:solidFill>
            <a:srgbClr val="F14124">
              <a:lumMod val="75000"/>
            </a:srgbClr>
          </a:solidFill>
          <a:ln w="15875" cap="flat" cmpd="sng" algn="ctr">
            <a:solidFill>
              <a:srgbClr val="F1412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Функциональная структура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63414" y="4725144"/>
            <a:ext cx="3172346" cy="1800199"/>
          </a:xfrm>
          <a:prstGeom prst="horizontalScroll">
            <a:avLst/>
          </a:prstGeom>
          <a:solidFill>
            <a:srgbClr val="B4DCFA">
              <a:lumMod val="60000"/>
              <a:lumOff val="40000"/>
            </a:srgbClr>
          </a:solidFill>
          <a:ln w="9525" cap="flat" cmpd="sng" algn="ctr">
            <a:solidFill>
              <a:srgbClr val="FF802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Ведомственная структура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08738" y="4797153"/>
            <a:ext cx="3191694" cy="1367954"/>
          </a:xfrm>
          <a:prstGeom prst="flowChartAlternateProcess">
            <a:avLst/>
          </a:prstGeom>
          <a:solidFill>
            <a:srgbClr val="B4DCFA">
              <a:lumMod val="20000"/>
              <a:lumOff val="80000"/>
            </a:srgbClr>
          </a:solidFill>
          <a:ln w="9525" cap="flat" cmpd="sng" algn="ctr">
            <a:solidFill>
              <a:srgbClr val="FF802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распорядители бюджетных средств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4324946" y="3282839"/>
            <a:ext cx="2181149" cy="1196590"/>
          </a:xfrm>
          <a:prstGeom prst="leftArrow">
            <a:avLst/>
          </a:prstGeom>
          <a:solidFill>
            <a:srgbClr val="92D050"/>
          </a:solidFill>
          <a:ln w="15875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8 разделов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526397" y="5095679"/>
            <a:ext cx="2275109" cy="1146665"/>
          </a:xfrm>
          <a:prstGeom prst="notchedRightArrow">
            <a:avLst>
              <a:gd name="adj1" fmla="val 55071"/>
              <a:gd name="adj2" fmla="val 50000"/>
            </a:avLst>
          </a:prstGeom>
          <a:solidFill>
            <a:srgbClr val="92D050"/>
          </a:solidFill>
          <a:ln w="15875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 ГРБС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6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7648" y="332656"/>
            <a:ext cx="61926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Структура и динамика расходов бюджета МО «Вознесенское городское поселение» по разделам классификации расходов бюджета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48533"/>
              </p:ext>
            </p:extLst>
          </p:nvPr>
        </p:nvGraphicFramePr>
        <p:xfrm>
          <a:off x="767408" y="1444224"/>
          <a:ext cx="10729192" cy="5081120"/>
        </p:xfrm>
        <a:graphic>
          <a:graphicData uri="http://schemas.openxmlformats.org/drawingml/2006/table">
            <a:tbl>
              <a:tblPr/>
              <a:tblGrid>
                <a:gridCol w="3936029">
                  <a:extLst>
                    <a:ext uri="{9D8B030D-6E8A-4147-A177-3AD203B41FA5}">
                      <a16:colId xmlns:a16="http://schemas.microsoft.com/office/drawing/2014/main" val="1641714154"/>
                    </a:ext>
                  </a:extLst>
                </a:gridCol>
                <a:gridCol w="1254609">
                  <a:extLst>
                    <a:ext uri="{9D8B030D-6E8A-4147-A177-3AD203B41FA5}">
                      <a16:colId xmlns:a16="http://schemas.microsoft.com/office/drawing/2014/main" val="2014886148"/>
                    </a:ext>
                  </a:extLst>
                </a:gridCol>
                <a:gridCol w="1546296">
                  <a:extLst>
                    <a:ext uri="{9D8B030D-6E8A-4147-A177-3AD203B41FA5}">
                      <a16:colId xmlns:a16="http://schemas.microsoft.com/office/drawing/2014/main" val="4058978171"/>
                    </a:ext>
                  </a:extLst>
                </a:gridCol>
                <a:gridCol w="1402210">
                  <a:extLst>
                    <a:ext uri="{9D8B030D-6E8A-4147-A177-3AD203B41FA5}">
                      <a16:colId xmlns:a16="http://schemas.microsoft.com/office/drawing/2014/main" val="1278972516"/>
                    </a:ext>
                  </a:extLst>
                </a:gridCol>
                <a:gridCol w="1293267">
                  <a:extLst>
                    <a:ext uri="{9D8B030D-6E8A-4147-A177-3AD203B41FA5}">
                      <a16:colId xmlns:a16="http://schemas.microsoft.com/office/drawing/2014/main" val="4139638431"/>
                    </a:ext>
                  </a:extLst>
                </a:gridCol>
                <a:gridCol w="1296781">
                  <a:extLst>
                    <a:ext uri="{9D8B030D-6E8A-4147-A177-3AD203B41FA5}">
                      <a16:colId xmlns:a16="http://schemas.microsoft.com/office/drawing/2014/main" val="395527750"/>
                    </a:ext>
                  </a:extLst>
                </a:gridCol>
              </a:tblGrid>
              <a:tr h="1204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Раздел классификации расходов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 (отчет)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            (план по первоначально утвержденному бюджету)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5"/>
                  </a:ext>
                </a:extLst>
              </a:tr>
              <a:tr h="31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96282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0100 Общегосударственные вопросы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12 567,8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12 229,9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14 712,9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15 351,4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15 599,9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47073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200 Национальная оборона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346,4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458,8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66708"/>
                  </a:ext>
                </a:extLst>
              </a:tr>
              <a:tr h="678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0300 Национальная безопасность и правоохранительная деятельность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2 333,5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97125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0400 Национальная экономика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4 617,4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6 131,3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8 662,1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5267,3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7 538,1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66079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0500 Жилищно-коммунальное хозяйство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41 989,2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32 200,0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32 686,4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9 055,6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7 118,8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66681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0800 Культура, кинематографиия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10 971,4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653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12 657,4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10 400,0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110 829,4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71736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1000 Социальная политика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664,2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783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814,0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850,0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94779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1100 Физическая культура и спорт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42 826,0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20 447,0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85208"/>
                  </a:ext>
                </a:extLst>
              </a:tr>
              <a:tr h="31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1 101,2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2 217,0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97716"/>
                  </a:ext>
                </a:extLst>
              </a:tr>
              <a:tr h="37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Итого по бюджету</a:t>
                      </a: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75 058,1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104 453,5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92 721,2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47 666,5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149 945,5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52" marR="9152" marT="9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2758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6263" y="181130"/>
            <a:ext cx="1053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Структура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расходов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бюджета </a:t>
            </a:r>
            <a:endParaRPr lang="ru-RU" sz="2000" i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Вознесенского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городского поселения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 2025 год</a:t>
            </a:r>
            <a:endParaRPr lang="ru-RU" sz="17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12" y="82019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92 721,2тыс.руб.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3988"/>
              </p:ext>
            </p:extLst>
          </p:nvPr>
        </p:nvGraphicFramePr>
        <p:xfrm>
          <a:off x="2063552" y="1515005"/>
          <a:ext cx="8370204" cy="497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15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5680" y="404664"/>
            <a:ext cx="5328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Раздел «Национальная экономика»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18882"/>
              </p:ext>
            </p:extLst>
          </p:nvPr>
        </p:nvGraphicFramePr>
        <p:xfrm>
          <a:off x="407368" y="604719"/>
          <a:ext cx="11233248" cy="626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07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5680" y="404664"/>
            <a:ext cx="5832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Раздел «Жилищно-коммунальное хозяйство»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403463"/>
              </p:ext>
            </p:extLst>
          </p:nvPr>
        </p:nvGraphicFramePr>
        <p:xfrm>
          <a:off x="155340" y="967185"/>
          <a:ext cx="11881320" cy="58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60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7648" y="10485"/>
            <a:ext cx="7056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Параметры финансового обеспечения муниципальных программ МО «Вознесенское городское поселение»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92890"/>
              </p:ext>
            </p:extLst>
          </p:nvPr>
        </p:nvGraphicFramePr>
        <p:xfrm>
          <a:off x="479378" y="718371"/>
          <a:ext cx="11593287" cy="6037725"/>
        </p:xfrm>
        <a:graphic>
          <a:graphicData uri="http://schemas.openxmlformats.org/drawingml/2006/table">
            <a:tbl>
              <a:tblPr/>
              <a:tblGrid>
                <a:gridCol w="4696016">
                  <a:extLst>
                    <a:ext uri="{9D8B030D-6E8A-4147-A177-3AD203B41FA5}">
                      <a16:colId xmlns:a16="http://schemas.microsoft.com/office/drawing/2014/main" val="564882228"/>
                    </a:ext>
                  </a:extLst>
                </a:gridCol>
                <a:gridCol w="1174004">
                  <a:extLst>
                    <a:ext uri="{9D8B030D-6E8A-4147-A177-3AD203B41FA5}">
                      <a16:colId xmlns:a16="http://schemas.microsoft.com/office/drawing/2014/main" val="118344917"/>
                    </a:ext>
                  </a:extLst>
                </a:gridCol>
                <a:gridCol w="733752">
                  <a:extLst>
                    <a:ext uri="{9D8B030D-6E8A-4147-A177-3AD203B41FA5}">
                      <a16:colId xmlns:a16="http://schemas.microsoft.com/office/drawing/2014/main" val="4091847593"/>
                    </a:ext>
                  </a:extLst>
                </a:gridCol>
                <a:gridCol w="1027253">
                  <a:extLst>
                    <a:ext uri="{9D8B030D-6E8A-4147-A177-3AD203B41FA5}">
                      <a16:colId xmlns:a16="http://schemas.microsoft.com/office/drawing/2014/main" val="189625648"/>
                    </a:ext>
                  </a:extLst>
                </a:gridCol>
                <a:gridCol w="733752">
                  <a:extLst>
                    <a:ext uri="{9D8B030D-6E8A-4147-A177-3AD203B41FA5}">
                      <a16:colId xmlns:a16="http://schemas.microsoft.com/office/drawing/2014/main" val="2611047362"/>
                    </a:ext>
                  </a:extLst>
                </a:gridCol>
                <a:gridCol w="880503">
                  <a:extLst>
                    <a:ext uri="{9D8B030D-6E8A-4147-A177-3AD203B41FA5}">
                      <a16:colId xmlns:a16="http://schemas.microsoft.com/office/drawing/2014/main" val="1727161147"/>
                    </a:ext>
                  </a:extLst>
                </a:gridCol>
                <a:gridCol w="733752">
                  <a:extLst>
                    <a:ext uri="{9D8B030D-6E8A-4147-A177-3AD203B41FA5}">
                      <a16:colId xmlns:a16="http://schemas.microsoft.com/office/drawing/2014/main" val="1016415024"/>
                    </a:ext>
                  </a:extLst>
                </a:gridCol>
                <a:gridCol w="1027253">
                  <a:extLst>
                    <a:ext uri="{9D8B030D-6E8A-4147-A177-3AD203B41FA5}">
                      <a16:colId xmlns:a16="http://schemas.microsoft.com/office/drawing/2014/main" val="3955045380"/>
                    </a:ext>
                  </a:extLst>
                </a:gridCol>
                <a:gridCol w="587002">
                  <a:extLst>
                    <a:ext uri="{9D8B030D-6E8A-4147-A177-3AD203B41FA5}">
                      <a16:colId xmlns:a16="http://schemas.microsoft.com/office/drawing/2014/main" val="861225619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муниципальное программы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по первоначально утвержденному бюджету на 2024 год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уд.вес (%)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2025 год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уд.вес (%)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2026 год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уд.вес (%)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2027 год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уд.вес (%)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41284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расходы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104453,5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92721,2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47666,5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149945,5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6287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«Развитие частей территории МО «Вознесенское городское поселение»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4208,9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4,03%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4145,2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4,47%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8859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«Управление муниципальной собственностью и земельными ресурсами МО «Вознесенское городское поселение»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0,13%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474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«Обеспечение безопасности жизнедеятельности Вознесенского городского поселения»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0,27%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0,09%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733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«Развитие сети автомобильных дорог МО «Вознесенское городское поселение»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3122,4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2,99%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4266,9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5107,3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7378,1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0846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«Стимулирование экономической активности в Вознесенском городском поселении»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0,13%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18408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Вознесенского городского поселения»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1,39%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1,87%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555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 Благоустройство МО «Вознесенское городское поселение»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8776,9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11152,9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12,03%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6235,6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13,08%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3958,8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114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 «Развитие сферы культуры в Вознесенском городском поселении»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9653,4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12657,4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110829,4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21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 "Обеспечение качественным жильем граждан на территории Вознесенского городского поселения"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20771,1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19,89%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17543,5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18,92%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130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 «Развитие физической культуры и спорта в Вознесенском городском поселении» 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42826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20447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3,47%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7117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91138,7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75392,9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81,31%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30052,9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130916,3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097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непрограмную деятельность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13314,8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12,75%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17328,3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18,69%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16512,4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16812,2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11,21%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75453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1101,2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2217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13829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бюджета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104453,5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92721,2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47666,5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149945,5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219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2" y="-9936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3432" y="230097"/>
            <a:ext cx="105396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«Развитие частей территории 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МО «Вознесенское 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indent="342265" algn="ctr"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-1"/>
            <a:ext cx="1343956" cy="1532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97" y="3041651"/>
            <a:ext cx="3838423" cy="379567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30" y="2399481"/>
            <a:ext cx="34772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социально-экономического и культурного развития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и комфортных условий проживания граждан на 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иных форм местного самоуправления и социальной активности населения.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92603" y="2938091"/>
            <a:ext cx="3658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«Мероприятия, направленные на реализацию областного закона от 16 февраля 2024 года № 10-оз "О содействии участию населения в осуществлении местного самоуправления в Ленинградской </a:t>
            </a:r>
            <a:r>
              <a:rPr lang="ru-RU" sz="20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–     4 145,2тыс.руб.</a:t>
            </a:r>
            <a:endParaRPr lang="ru-RU" sz="2000" i="1" dirty="0">
              <a:solidFill>
                <a:srgbClr val="4110F4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610180" y="1084971"/>
            <a:ext cx="5049456" cy="1822838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4145,2 тыс. руб., или 4,5% от общего объема расходов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0024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" y="-7878"/>
            <a:ext cx="12186270" cy="68373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552" y="181669"/>
            <a:ext cx="92890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Административно-территориальное деление </a:t>
            </a:r>
          </a:p>
          <a:p>
            <a:r>
              <a:rPr lang="ru-RU" sz="2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 «Вознесенское городское поселение</a:t>
            </a:r>
          </a:p>
          <a:p>
            <a:endParaRPr lang="ru-RU" sz="800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Муниципальное </a:t>
            </a:r>
            <a:r>
              <a:rPr lang="ru-RU" b="1" dirty="0">
                <a:solidFill>
                  <a:srgbClr val="7030A0"/>
                </a:solidFill>
              </a:rPr>
              <a:t>образование «Вознесенское городское поселение входит в состав Подпорожского муниципального района Ленинградской области.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Вознесенье </a:t>
            </a:r>
            <a:r>
              <a:rPr lang="ru-RU" b="1" dirty="0">
                <a:solidFill>
                  <a:srgbClr val="7030A0"/>
                </a:solidFill>
              </a:rPr>
              <a:t>— посёлок городского типа в Подпорожском районе Ленинградской области, с 1 января 2006 года является административным центром Вознесенского городского поселения.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9816" y="2833429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Перечень населенных пунктов,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входящих в состав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МО «Вознесенское городское поселение»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rgbClr val="E1FFEB"/>
                </a:solidFill>
              </a:rPr>
              <a:t>Д.Богданово</a:t>
            </a:r>
            <a:r>
              <a:rPr lang="ru-RU" b="1" dirty="0" smtClean="0">
                <a:solidFill>
                  <a:srgbClr val="E1FFEB"/>
                </a:solidFill>
              </a:rPr>
              <a:t>                   </a:t>
            </a:r>
            <a:r>
              <a:rPr lang="ru-RU" b="1" dirty="0" err="1" smtClean="0">
                <a:solidFill>
                  <a:srgbClr val="E1FFEB"/>
                </a:solidFill>
              </a:rPr>
              <a:t>Д.Конец</a:t>
            </a:r>
            <a:endParaRPr lang="ru-RU" b="1" dirty="0">
              <a:solidFill>
                <a:srgbClr val="E1FFEB"/>
              </a:solidFill>
            </a:endParaRPr>
          </a:p>
          <a:p>
            <a:r>
              <a:rPr lang="ru-RU" b="1" dirty="0" err="1" smtClean="0">
                <a:solidFill>
                  <a:srgbClr val="E1FFEB"/>
                </a:solidFill>
              </a:rPr>
              <a:t>Гп.Вознесенье</a:t>
            </a:r>
            <a:r>
              <a:rPr lang="ru-RU" b="1" dirty="0" smtClean="0">
                <a:solidFill>
                  <a:srgbClr val="E1FFEB"/>
                </a:solidFill>
              </a:rPr>
              <a:t>                </a:t>
            </a:r>
            <a:r>
              <a:rPr lang="ru-RU" b="1" dirty="0" err="1" smtClean="0">
                <a:solidFill>
                  <a:srgbClr val="E1FFEB"/>
                </a:solidFill>
              </a:rPr>
              <a:t>Д.Красный</a:t>
            </a:r>
            <a:r>
              <a:rPr lang="ru-RU" b="1" dirty="0" smtClean="0">
                <a:solidFill>
                  <a:srgbClr val="E1FFEB"/>
                </a:solidFill>
              </a:rPr>
              <a:t> </a:t>
            </a:r>
            <a:r>
              <a:rPr lang="ru-RU" b="1" dirty="0">
                <a:solidFill>
                  <a:srgbClr val="E1FFEB"/>
                </a:solidFill>
              </a:rPr>
              <a:t>бор</a:t>
            </a:r>
          </a:p>
          <a:p>
            <a:r>
              <a:rPr lang="ru-RU" b="1" dirty="0" err="1" smtClean="0">
                <a:solidFill>
                  <a:srgbClr val="E1FFEB"/>
                </a:solidFill>
              </a:rPr>
              <a:t>Д.Володарская</a:t>
            </a:r>
            <a:r>
              <a:rPr lang="ru-RU" b="1" dirty="0" smtClean="0">
                <a:solidFill>
                  <a:srgbClr val="E1FFEB"/>
                </a:solidFill>
              </a:rPr>
              <a:t>              </a:t>
            </a:r>
            <a:r>
              <a:rPr lang="ru-RU" b="1" dirty="0" err="1" smtClean="0">
                <a:solidFill>
                  <a:srgbClr val="E1FFEB"/>
                </a:solidFill>
              </a:rPr>
              <a:t>Д.Родионово</a:t>
            </a:r>
            <a:endParaRPr lang="ru-RU" b="1" dirty="0">
              <a:solidFill>
                <a:srgbClr val="E1FFEB"/>
              </a:solidFill>
            </a:endParaRPr>
          </a:p>
          <a:p>
            <a:r>
              <a:rPr lang="ru-RU" b="1" dirty="0" err="1" smtClean="0">
                <a:solidFill>
                  <a:srgbClr val="E1FFEB"/>
                </a:solidFill>
              </a:rPr>
              <a:t>Д.Гимрека</a:t>
            </a:r>
            <a:r>
              <a:rPr lang="ru-RU" b="1" dirty="0" smtClean="0">
                <a:solidFill>
                  <a:srgbClr val="E1FFEB"/>
                </a:solidFill>
              </a:rPr>
              <a:t>                        </a:t>
            </a:r>
            <a:r>
              <a:rPr lang="ru-RU" b="1" dirty="0" err="1" smtClean="0">
                <a:solidFill>
                  <a:srgbClr val="E1FFEB"/>
                </a:solidFill>
              </a:rPr>
              <a:t>Д.Соболевщина</a:t>
            </a:r>
            <a:endParaRPr lang="ru-RU" b="1" dirty="0">
              <a:solidFill>
                <a:srgbClr val="E1FFEB"/>
              </a:solidFill>
            </a:endParaRPr>
          </a:p>
          <a:p>
            <a:r>
              <a:rPr lang="ru-RU" b="1" dirty="0" err="1" smtClean="0">
                <a:solidFill>
                  <a:srgbClr val="E1FFEB"/>
                </a:solidFill>
              </a:rPr>
              <a:t>Д.Кипрушино</a:t>
            </a:r>
            <a:r>
              <a:rPr lang="ru-RU" b="1" dirty="0" smtClean="0">
                <a:solidFill>
                  <a:srgbClr val="E1FFEB"/>
                </a:solidFill>
              </a:rPr>
              <a:t>                 </a:t>
            </a:r>
            <a:r>
              <a:rPr lang="ru-RU" b="1" dirty="0" err="1" smtClean="0">
                <a:solidFill>
                  <a:srgbClr val="E1FFEB"/>
                </a:solidFill>
              </a:rPr>
              <a:t>Д.Щелейки</a:t>
            </a:r>
            <a:endParaRPr lang="ru-RU" b="1" dirty="0">
              <a:solidFill>
                <a:srgbClr val="E1FFEB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7937" y="272842"/>
            <a:ext cx="1053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«Управление муниципальной собственностью и земельными ресурсами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 «Вознесенское 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6425" y="2465268"/>
            <a:ext cx="4232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управления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муниципальной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земельными ресурсами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городского поселения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для устойчивого развития 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городского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привлечения инвестиций, в том числе путем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выбора наиболее эффективных видов разрешенного использования земельных участков и объектов капитального строительства. 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926520" y="945869"/>
            <a:ext cx="5040560" cy="221773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300,0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0,3%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60969" y="2212235"/>
            <a:ext cx="376555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i="1" dirty="0" smtClean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«Проведение государственной регистрации права муниципальной собственности на объекты капитального </a:t>
            </a: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- 100,0 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i="1" dirty="0" smtClean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«Проведение государственной регистрации права муниципальной собственности на земельные участки и (или) </a:t>
            </a: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 кадастровый учет» - </a:t>
            </a:r>
            <a:r>
              <a:rPr lang="ru-RU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7" y="3138364"/>
            <a:ext cx="3921152" cy="3614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6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6184" y="180679"/>
            <a:ext cx="9052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жизнедеятельности                                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421" y="2897425"/>
            <a:ext cx="2967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на территории Подпорожского городского поселения.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395694" y="896402"/>
            <a:ext cx="4962191" cy="187444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2330,0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2,5%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4112" y="2053263"/>
            <a:ext cx="496290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«Обеспечение пожарной безопасности на территории Вознесенского городского поселения » 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профилактических мероприятий по обеспечению пожарной безопасности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«Обеспечение профилактических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правонарушений и террористических угроз на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городского поселения»  - </a:t>
            </a:r>
            <a:r>
              <a:rPr lang="en-US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профилактику правонарушений и террористических угроз, на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гражданам и их объединениям, участвующим в охране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500" i="1" dirty="0" smtClean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мероприятий по гражданской обороне» 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645" y="2582075"/>
            <a:ext cx="4127075" cy="416897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883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" y="744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1681" y="150019"/>
            <a:ext cx="9052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сети автомобильных дорог                                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931" y="3105741"/>
            <a:ext cx="3302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для улучшения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жизни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транспортной доступности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«Вознесенское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110058" y="813162"/>
            <a:ext cx="6552728" cy="221773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4266,9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4,6%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30587" y="2644076"/>
            <a:ext cx="3181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«Поддержание существующей сети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местного значения» 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4 166,9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предусмотрены на содержание и ремонт автомобильных дорог общего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«Обеспечение безопасности дорожного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100,0тыс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предусмотрены на приобретение и обслуживание дорожных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</a:t>
            </a:r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610" y="3030899"/>
            <a:ext cx="4533647" cy="370558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419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9618" y="194811"/>
            <a:ext cx="9180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«Стимулирование экономической активности                                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450" y="2851322"/>
            <a:ext cx="36553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устойчивого функционирования и развития предпринимательства, увеличения его вклада в решение задач экономического развития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650940" y="855134"/>
            <a:ext cx="5829436" cy="221773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50,0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0,05%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37797" y="2851322"/>
            <a:ext cx="36801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«Создание условий для комфортного ведения бизнеса в Вознесенском городском поселении» - 50,0 тыс. руб. предусмотрены на оказание консультационной (информационной) поддержки субъектов МСП в получении ими субсидии из местного бюджета для организации предпринимательской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3072870"/>
            <a:ext cx="3753965" cy="379711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32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" y="-594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552" y="121382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устойчивого функционирования и развития коммунальной и инженерной инфраструктуры и повышение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53114"/>
            <a:ext cx="43123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предоставляемых населению жилищно-коммунальных услуг, предупреждение ситуаций, связанных с нарушением функционирования объектов жилищно-коммунального хозяйства, повышение эффективности функционирования работы системы жилищно-коммунального хозяйства 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«Вознесенское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поселение».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265272" y="1107797"/>
            <a:ext cx="7029607" cy="221773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2 500,0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2,7%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24637" y="2780928"/>
            <a:ext cx="381642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«Повышение надежности функционирования систем коммунальной и инженерной инфраструктуры»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на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недополученных доходов от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банных услуг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«Улучшение эксплуатационных показателей жилищного фонда»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предусмотрены на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региональному оператору по капитальному ремонту многоквартирных домов.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77" y="3296285"/>
            <a:ext cx="3569022" cy="342746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6914" y="17317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                          «Благоустройство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205" y="2654250"/>
            <a:ext cx="3177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территории муниципального образования  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«Вознесенское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и комфортных условий проживания граждан на территории Вознесенского городского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495761" y="881062"/>
            <a:ext cx="5760640" cy="1895035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11152,9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12,0%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44374" y="2132856"/>
            <a:ext cx="46660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региональному проекту " Формирование комфортной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среды" 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2 100,00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Вознесенского городского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«Организация и содержание наружного освещения улиц и территорий поселения» - 3 000,0 тыс. руб.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«Прочие мероприятия по благоустройству»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132,0 </a:t>
            </a:r>
            <a:r>
              <a:rPr lang="ru-RU" sz="1400" i="1" dirty="0" err="1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«Предотвращение распространения и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борщевика Сосновского»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600,3 тыс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4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«Организация и содержание мест отдыха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взрослых»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sz="1400" i="1" dirty="0" err="1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14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«Озеленение территории поселения»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тыс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14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«Поддержание санитарного состояния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860,0 тыс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«Поддержка развития общественной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значения» - </a:t>
            </a:r>
            <a:r>
              <a:rPr lang="ru-RU" sz="14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4 210,6 </a:t>
            </a:r>
            <a:r>
              <a:rPr lang="ru-RU" sz="1400" i="1" dirty="0" err="1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61" y="2564904"/>
            <a:ext cx="4112407" cy="391459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886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608" y="19414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«Развитие сферы культуры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02" y="3012053"/>
            <a:ext cx="4181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стратегической роли культуры как духовно-нравственного основания развития личности, ресурса роста человеческого потенциала, фактора обеспечения социальной стабильности и консолидации общества.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367853" y="967742"/>
            <a:ext cx="5832648" cy="2217737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12657,4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13,7%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2354012"/>
            <a:ext cx="41041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«Организация библиотечного обслуживания населения, комплектование и обеспечение сохранности библиотечных фондов библиотек поселения» 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1 622,4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предусмотрены на  оказание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библиотечных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выполнение работ муниципальными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библиотеками,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«Создание условий для организации досуга и обеспечения жителей поселения услугами организаций культуры»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11 035,0,0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предусмотрены на оказание муниципальных услуг (выполнение работ) муниципальным учреждением культуры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на проведение культурно-массовых мероприятий на территории Вознесенского городского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9" y="3137176"/>
            <a:ext cx="3607295" cy="3184089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406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608" y="93666"/>
            <a:ext cx="8163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«Обеспечение качественным жильем граждан на территории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766" y="3019266"/>
            <a:ext cx="34563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 жильём граждан, проживающих на 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Формирование доступной среды жизнедеятельности для лиц с ограниченными возможностями.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574892" y="811983"/>
            <a:ext cx="6261484" cy="1895030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17543,5 </a:t>
            </a:r>
            <a:r>
              <a:rPr lang="ru-RU" dirty="0">
                <a:solidFill>
                  <a:srgbClr val="0070C0"/>
                </a:solidFill>
              </a:rPr>
              <a:t>тыс. руб., или </a:t>
            </a:r>
            <a:r>
              <a:rPr lang="ru-RU" dirty="0" smtClean="0">
                <a:solidFill>
                  <a:srgbClr val="0070C0"/>
                </a:solidFill>
              </a:rPr>
              <a:t>18,9% </a:t>
            </a:r>
            <a:r>
              <a:rPr lang="ru-RU" dirty="0">
                <a:solidFill>
                  <a:srgbClr val="0070C0"/>
                </a:solidFill>
              </a:rPr>
              <a:t>от общего объема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84232" y="2123488"/>
            <a:ext cx="38164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непригодного для проживания жилищного фонда.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молодым семьям, в приобретении (строительстве) жилья.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гражданам в связи с утратой жилья в результате пожара муниципального жилищного фонда.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гражданам, состоящим на учете в качестве нуждающихся в жилых помещениях.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Снос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расселенных многоквартирных домов.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и общего имущества в многоквартирных домах, в которых проживают инвалиды с учетом потребностей и обеспечения их доступности для инвалидов.</a:t>
            </a:r>
          </a:p>
          <a:p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9" y="2767115"/>
            <a:ext cx="4146637" cy="3643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5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11501" y="24587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«Развитие физической культуры и спорта МО «Вознесенское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поселение»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" y="0"/>
            <a:ext cx="860288" cy="98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610" y="167322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2838223"/>
            <a:ext cx="4176464" cy="4089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947" y="3429000"/>
            <a:ext cx="3714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систематических занятий физической культурой и массовым спортом, приобщение к здоровому образу жизни жителей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84232" y="2492896"/>
            <a:ext cx="3600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мероприятию «Развитие физической культуры и спорта в Вознесенском городском поселении» 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5 000,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тыс. руб. предусмотрены на мероприятия по созданию условий для систематических занятий физической культурой и массовым спортом для жителей Вознесенского городского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/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отраслевому проекту «Развитие объектов физической культуры и спорта в Вознесенском городском поселении»  -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15 447,0 </a:t>
            </a:r>
            <a:r>
              <a:rPr lang="ru-RU" sz="1500" i="1" dirty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предусмотрены на мероприятия </a:t>
            </a:r>
            <a:r>
              <a:rPr lang="ru-RU" sz="1500" i="1" dirty="0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материально-технической базы </a:t>
            </a:r>
            <a:r>
              <a:rPr lang="ru-RU" sz="1500" i="1" dirty="0" err="1" smtClean="0">
                <a:solidFill>
                  <a:srgbClr val="411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ФОКа</a:t>
            </a:r>
            <a:endParaRPr lang="ru-RU" sz="1500" i="1" dirty="0">
              <a:solidFill>
                <a:srgbClr val="4110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006399" y="1013023"/>
            <a:ext cx="6261484" cy="1895030"/>
          </a:xfrm>
          <a:prstGeom prst="downArrowCallout">
            <a:avLst/>
          </a:prstGeom>
          <a:solidFill>
            <a:srgbClr val="42F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20447,0 тыс. руб., или 22,1% от общего объема расходов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13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accent1">
                <a:alpha val="85000"/>
                <a:lumMod val="42000"/>
                <a:lumOff val="58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56040" y="4766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Вознесенское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 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муниципального района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28" y="26064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187750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Подпорожский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Вознесенье,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Комсомольская д.22,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(81365)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adm-voznesene@yandex.ru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://admvoznesenie.ru/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7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7488" y="332656"/>
            <a:ext cx="92890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Численность населения</a:t>
            </a:r>
          </a:p>
          <a:p>
            <a:pPr algn="ctr"/>
            <a:r>
              <a:rPr lang="ru-RU" sz="2800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МО «Вознесенское городское поселение»</a:t>
            </a:r>
            <a:endParaRPr lang="ru-RU" sz="2800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 smtClean="0">
              <a:solidFill>
                <a:schemeClr val="accent3"/>
              </a:solidFill>
            </a:endParaRPr>
          </a:p>
          <a:p>
            <a:pPr algn="ctr"/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06747732"/>
              </p:ext>
            </p:extLst>
          </p:nvPr>
        </p:nvGraphicFramePr>
        <p:xfrm>
          <a:off x="483054" y="1748033"/>
          <a:ext cx="5445039" cy="430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02569713"/>
              </p:ext>
            </p:extLst>
          </p:nvPr>
        </p:nvGraphicFramePr>
        <p:xfrm>
          <a:off x="6428471" y="1268760"/>
          <a:ext cx="6120679" cy="506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Graphic spid="12" grpId="0">
        <p:bldSub>
          <a:bldChart bld="series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7568" y="1380511"/>
            <a:ext cx="75135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Спасибо </a:t>
            </a:r>
          </a:p>
          <a:p>
            <a:pPr algn="ctr"/>
            <a:r>
              <a:rPr lang="ru-RU" sz="96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 внимание!</a:t>
            </a:r>
            <a:endParaRPr lang="ru-RU" sz="96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4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accent1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007" y="548680"/>
            <a:ext cx="1053962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понятия и термины</a:t>
            </a: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САМОУПРАВЛЕНИЯ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-ПОСТУПАЮЩИЕ В БЮДЖЕТ ДЕНЕЖНЫЕ СРЕДСТВА  (НАЛОГОВЫЕ И НЕНАЛОГОВЫЕ ДОХОДЫ, БЕЗВОЗМЕЗДНЫЕ ПОСТУПЛЕНИЯ 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-ВЫПЛАЧИВАЕМЫЕ ИЗ БЮДЖЕТА ДЕНЕЖНЫЕ СРЕДСТВА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-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РАСХОДОВ БЮДЖЕТА НАД ЕГО ДОХОДАМИ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ПРЕВЫШЕНИЕ ДОХОДОВ БЮДЖЕТА НАД ЕГО РАСХОДАМИ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АССИГНОВАНИЯ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-ПРЕДЕЛЬНЫЕ ОБЪЕМЫ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ДЕНЕЖНЫХ СРЕДСТВ,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ПРЕДУСМОТРЕННЫХ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СООТВЕТСТВУЮЩЕМ ФИНАНСОВОМ ГОДУ ДЛЯ ИСПОЛНЕНИЯ БЮДЖЕТНЫХ ОБЯЗАТЕЛЬСТВ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ТРАНСФЕРТЫ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СРЕДСТВА, ПРЕДОСТАВЛЯЕМЫЕ ОДНИМ   БЮДЖЕТОМ БЮДЖЕТНОЙ СИСТЕМЫ РОССИЙСКОЙ ФЕДЕРАЦИИ ДРУГОМУ БЮДЖЕТУ БЮДЖЕТНОЙСИСТЕМЫ РОССИЙСКОЙ ФЕДЕРАЦИИ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МЕЖБЮДЖЕТНЫЕ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ТРАНСФЕРТЫ, ПРЕДОСТАВЛЯЕМЫЕ НА БЕЗВОЗМЕЗДНОЙ И БЕЗВОЗВРАТНОЙ ОСНОВЕ БЕЗ УСТАНОВЛЕНИЯ НАПРАВЛЕНИЙ ИХ ИСПОЛЬЗОВАНИЯ</a:t>
            </a:r>
            <a:endParaRPr lang="ru-RU" sz="1700" b="1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accent1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811" y="693093"/>
            <a:ext cx="1053962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понятия и термины</a:t>
            </a: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МЕЖБЮДЖЕТНЫЕ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ФЕДЕРАЦИИ, ПЕРЕДАННЫХДЛЯ ОСУЩЕСТВЛЕНИЯ ОРГАНАМ МЕСТНОГО САМОУПРАВЛЕНИЯ В УСТАНОВЛЕННОМ ПОРЯДКЕ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ОТЧЕТНЫЙ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ГОД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ГОД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ПРЕДШЕСТВУЮЩИЙ ТЕКУЩЕМУ ФИНАНСОВОМУ ГОДУ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ТЕКУЩИЙ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ГОД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ГОД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ОЧРЕДНОЙ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ГОД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ГОД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СЛЕДУЮЩИЙ ЗА ТЕКУЩИМ ФИНАНСОВЫМ ГОДОМ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i="1" dirty="0" smtClean="0">
              <a:solidFill>
                <a:srgbClr val="411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ПЛАНОВЫЙ </a:t>
            </a:r>
            <a:r>
              <a:rPr lang="ru-RU" sz="1700" b="1" i="1" dirty="0">
                <a:solidFill>
                  <a:srgbClr val="411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</a:t>
            </a:r>
            <a:r>
              <a:rPr lang="ru-RU" sz="17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ДВА </a:t>
            </a:r>
            <a:r>
              <a:rPr lang="ru-RU" sz="17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ФИНАНСОВЫХ ГОДА, СЛЕДУЮЩИЕ ЗА ОЧЕРЕДНЫМ ФИНАНСОВЫМ ГОДОМ</a:t>
            </a:r>
            <a:endParaRPr lang="ru-RU" sz="17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accent5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3472" y="332656"/>
            <a:ext cx="1053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868665"/>
              </p:ext>
            </p:extLst>
          </p:nvPr>
        </p:nvGraphicFramePr>
        <p:xfrm>
          <a:off x="1559496" y="116632"/>
          <a:ext cx="9608616" cy="645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44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72"/>
            <a:ext cx="1218696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1624" y="3832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306896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0573269"/>
              </p:ext>
            </p:extLst>
          </p:nvPr>
        </p:nvGraphicFramePr>
        <p:xfrm>
          <a:off x="1802910" y="3715291"/>
          <a:ext cx="9909714" cy="306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9445739"/>
              </p:ext>
            </p:extLst>
          </p:nvPr>
        </p:nvGraphicFramePr>
        <p:xfrm>
          <a:off x="1802910" y="908720"/>
          <a:ext cx="9909714" cy="307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7648" y="26238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Основы составления проекта бюджета МО «Вознесенское городское поселение» 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2025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2026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2027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3791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rgbClr val="E1FFEB"/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3672" y="263773"/>
            <a:ext cx="9289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параметры бюджета</a:t>
            </a:r>
          </a:p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МО «Вознесенское городское поселение» </a:t>
            </a:r>
          </a:p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 2025 год и плановый период 2026 и 2027 годов</a:t>
            </a:r>
            <a:endParaRPr lang="ru-RU" sz="2400" i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chemeClr val="accent3"/>
              </a:solidFill>
            </a:endParaRPr>
          </a:p>
          <a:p>
            <a:pPr algn="ctr"/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8" cy="1412776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18784"/>
              </p:ext>
            </p:extLst>
          </p:nvPr>
        </p:nvGraphicFramePr>
        <p:xfrm>
          <a:off x="625369" y="1904268"/>
          <a:ext cx="11178986" cy="4931816"/>
        </p:xfrm>
        <a:graphic>
          <a:graphicData uri="http://schemas.openxmlformats.org/drawingml/2006/table">
            <a:tbl>
              <a:tblPr firstRow="1" bandRow="1"/>
              <a:tblGrid>
                <a:gridCol w="19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9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5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b="1" dirty="0">
                        <a:solidFill>
                          <a:srgbClr val="00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(тыс. руб.)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74 462,1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958 199,5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92 721,2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47 666,5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149 945,5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12 222,1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12 226,5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14 856,6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15 614,9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16 428,0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12 747,4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49 492,6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932 723,0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68 564,6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22 701,6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124 117,5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75 058,1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956 998,4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92 721,2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-596,0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accent6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0191" y="67955"/>
            <a:ext cx="10539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sz="2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поступающие в бюджет </a:t>
            </a:r>
            <a:endParaRPr lang="ru-RU" sz="28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 «Вознесенское городское поселение»</a:t>
            </a:r>
            <a:endParaRPr lang="ru-RU" sz="2800" i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" y="0"/>
            <a:ext cx="1239277" cy="141277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3171" y="1477012"/>
            <a:ext cx="3780029" cy="646848"/>
          </a:xfrm>
          <a:prstGeom prst="rect">
            <a:avLst/>
          </a:prstGeom>
          <a:solidFill>
            <a:srgbClr val="BEFF7D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НАЛОГОВЫЕ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ДОХОДЫ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2873" y="1465585"/>
            <a:ext cx="3428740" cy="648072"/>
          </a:xfrm>
          <a:prstGeom prst="rect">
            <a:avLst/>
          </a:prstGeom>
          <a:solidFill>
            <a:srgbClr val="BEFF7D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НЕНАЛОГОВЫЕ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ДОХОДЫ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2305" y="1465585"/>
            <a:ext cx="2304256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БЕЗВОЗМЕЗДНЫЕ ПОСТУПЛЕНИЕ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83171" y="2113657"/>
            <a:ext cx="3780029" cy="4121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Налог на доходы  физических лиц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Акцизы по подакцизным товарам (продукции)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Налог на имущество физических лиц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Земельный налог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Государственная пошлина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		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18406" y="2113657"/>
            <a:ext cx="3428740" cy="3966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от использования </a:t>
            </a: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имущества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от оказания платных услуг (работ) и компенсации затрат государства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от продажи материальных и нематериальных активов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Поступления 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штрафных </a:t>
            </a: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санкций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Прочие неналоговые доходы</a:t>
            </a:r>
            <a:endParaRPr lang="ru-RU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50274" y="2113657"/>
            <a:ext cx="2304256" cy="2304256"/>
          </a:xfrm>
          <a:prstGeom prst="rect">
            <a:avLst/>
          </a:prstGeom>
          <a:solidFill>
            <a:srgbClr val="00FF99"/>
          </a:solidFill>
          <a:ln>
            <a:solidFill>
              <a:srgbClr val="C8089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Дотации</a:t>
            </a:r>
            <a:endParaRPr lang="ru-RU" sz="2000" b="1" dirty="0">
              <a:solidFill>
                <a:srgbClr val="C8089F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Субсидии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Субвенции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Иные МБТ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Прочие безвозмездные поступления</a:t>
            </a:r>
          </a:p>
        </p:txBody>
      </p:sp>
      <p:sp>
        <p:nvSpPr>
          <p:cNvPr id="13" name="Стрелка вниз 12"/>
          <p:cNvSpPr/>
          <p:nvPr/>
        </p:nvSpPr>
        <p:spPr>
          <a:xfrm rot="3323717">
            <a:off x="4277992" y="722259"/>
            <a:ext cx="309264" cy="90894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41264" y="995729"/>
            <a:ext cx="309264" cy="48485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06198">
            <a:off x="9071684" y="746452"/>
            <a:ext cx="309264" cy="84245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полосы 16 х 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2_TF03417271" id="{1368CD54-6E68-4BBF-9937-7C97D2EAA555}" vid="{6B86EDCE-2976-4EA4-BD4D-B4DF07438014}"/>
    </a:ext>
  </a:extLst>
</a:theme>
</file>

<file path=ppt/theme/theme2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57000"/>
              <a:satMod val="101000"/>
            </a:schemeClr>
          </a:gs>
          <a:gs pos="50000">
            <a:schemeClr val="phClr">
              <a:lumMod val="137000"/>
              <a:satMod val="103000"/>
            </a:schemeClr>
          </a:gs>
          <a:gs pos="100000">
            <a:schemeClr val="phClr">
              <a:lumMod val="115000"/>
              <a:satMod val="109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18000"/>
            </a:schemeClr>
          </a:gs>
          <a:gs pos="50000">
            <a:schemeClr val="phClr">
              <a:satMod val="89000"/>
              <a:lumMod val="91000"/>
            </a:schemeClr>
          </a:gs>
          <a:gs pos="100000">
            <a:schemeClr val="phClr">
              <a:lumMod val="69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lumMod val="0"/>
              <a:lumOff val="100000"/>
            </a:schemeClr>
          </a:gs>
          <a:gs pos="72000">
            <a:schemeClr val="phClr"/>
          </a:gs>
          <a:gs pos="100000">
            <a:schemeClr val="phClr">
              <a:lumMod val="90000"/>
            </a:schemeClr>
          </a:gs>
        </a:gsLst>
        <a:lin ang="5400000" scaled="1"/>
      </a:gradFill>
      <a:gradFill flip="none" rotWithShape="1">
        <a:gsLst>
          <a:gs pos="32000">
            <a:schemeClr val="phClr"/>
          </a:gs>
          <a:gs pos="100000">
            <a:schemeClr val="phClr">
              <a:lumMod val="75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2794</Words>
  <Application>Microsoft Office PowerPoint</Application>
  <PresentationFormat>Широкоэкранный</PresentationFormat>
  <Paragraphs>551</Paragraphs>
  <Slides>30</Slides>
  <Notes>29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Corbel</vt:lpstr>
      <vt:lpstr>Euphemia</vt:lpstr>
      <vt:lpstr>Times New Roman</vt:lpstr>
      <vt:lpstr>Wingdings</vt:lpstr>
      <vt:lpstr>Синие полосы 16 х 9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бизнес-проекта</dc:title>
  <dc:creator>User</dc:creator>
  <cp:lastModifiedBy>user</cp:lastModifiedBy>
  <cp:revision>238</cp:revision>
  <cp:lastPrinted>2025-03-06T13:28:54Z</cp:lastPrinted>
  <dcterms:created xsi:type="dcterms:W3CDTF">2022-08-08T11:58:03Z</dcterms:created>
  <dcterms:modified xsi:type="dcterms:W3CDTF">2025-03-10T06:35:14Z</dcterms:modified>
</cp:coreProperties>
</file>